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8" r:id="rId5"/>
  </p:sldMasterIdLst>
  <p:notesMasterIdLst>
    <p:notesMasterId r:id="rId26"/>
  </p:notesMasterIdLst>
  <p:handoutMasterIdLst>
    <p:handoutMasterId r:id="rId27"/>
  </p:handoutMasterIdLst>
  <p:sldIdLst>
    <p:sldId id="258" r:id="rId6"/>
    <p:sldId id="280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69" r:id="rId18"/>
    <p:sldId id="272" r:id="rId19"/>
    <p:sldId id="273" r:id="rId20"/>
    <p:sldId id="271" r:id="rId21"/>
    <p:sldId id="274" r:id="rId22"/>
    <p:sldId id="275" r:id="rId23"/>
    <p:sldId id="276" r:id="rId24"/>
    <p:sldId id="277" r:id="rId25"/>
  </p:sldIdLst>
  <p:sldSz cx="9144000" cy="6858000" type="screen4x3"/>
  <p:notesSz cx="7010400" cy="9236075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D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0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556" y="-90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a02\businessintelligence\Backup\Data\Report_6\Prenatal\prenatal_calc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A02fsvip01\BusinessIntelligence\Backup\Data\Report_6\Prenatal\prenatal_calc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A02fsvip01\BusinessIntelligence\Backup\Data\Report_6\Prenatal\prenatal_calc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a02\businessintelligence\Backup\Data\Report_6\Prenatal\prenatal_calc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A02fsvip01\BusinessIntelligence\Backup\Data\Report_6\Prenatal\prenatal_calc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A02fsvip01\BusinessIntelligence\Backup\Data\Report_6\Prenatal\prenatal_calc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a02\businessintelligence\Backup\Data\Report_6\Prenatal\prenatal_calc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A02fsvip01\BusinessIntelligence\Backup\Data\Report_6\Prenatal\prenatal_calc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58292019053175"/>
          <c:y val="3.7037037037037035E-2"/>
          <c:w val="0.82516865947312146"/>
          <c:h val="0.74095071449402161"/>
        </c:manualLayout>
      </c:layout>
      <c:areaChart>
        <c:grouping val="percentStacked"/>
        <c:varyColors val="0"/>
        <c:ser>
          <c:idx val="0"/>
          <c:order val="0"/>
          <c:tx>
            <c:strRef>
              <c:f>'Prenatal Parts (2)'!$N$13</c:f>
              <c:strCache>
                <c:ptCount val="1"/>
                <c:pt idx="0">
                  <c:v>Prenatal Visits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'Prenatal Parts (2)'!$P$12:$Y$12</c:f>
              <c:strCache>
                <c:ptCount val="10"/>
                <c:pt idx="0">
                  <c:v>9</c:v>
                </c:pt>
                <c:pt idx="1">
                  <c:v>8</c:v>
                </c:pt>
                <c:pt idx="2">
                  <c:v>7</c:v>
                </c:pt>
                <c:pt idx="3">
                  <c:v>6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2</c:v>
                </c:pt>
                <c:pt idx="8">
                  <c:v>1</c:v>
                </c:pt>
                <c:pt idx="9">
                  <c:v>Delivery</c:v>
                </c:pt>
              </c:strCache>
            </c:strRef>
          </c:cat>
          <c:val>
            <c:numRef>
              <c:f>'Prenatal Parts (2)'!$P$13:$Y$13</c:f>
              <c:numCache>
                <c:formatCode>0.0%</c:formatCode>
                <c:ptCount val="10"/>
                <c:pt idx="0">
                  <c:v>2.1020278386207872E-3</c:v>
                </c:pt>
                <c:pt idx="1">
                  <c:v>6.1108952165618596E-2</c:v>
                </c:pt>
                <c:pt idx="2">
                  <c:v>0.2879689818413057</c:v>
                </c:pt>
                <c:pt idx="3">
                  <c:v>0.4939853741256271</c:v>
                </c:pt>
                <c:pt idx="4">
                  <c:v>0.60255776160531338</c:v>
                </c:pt>
                <c:pt idx="5">
                  <c:v>0.65681304317105915</c:v>
                </c:pt>
                <c:pt idx="6">
                  <c:v>0.70933724298735246</c:v>
                </c:pt>
                <c:pt idx="7">
                  <c:v>0.77389952660213379</c:v>
                </c:pt>
                <c:pt idx="8">
                  <c:v>0.84602204479615628</c:v>
                </c:pt>
                <c:pt idx="9">
                  <c:v>0.71120963753267863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B4-42DF-83D1-E5BA0F6C8878}"/>
            </c:ext>
          </c:extLst>
        </c:ser>
        <c:ser>
          <c:idx val="1"/>
          <c:order val="1"/>
          <c:tx>
            <c:strRef>
              <c:f>'Prenatal Parts (2)'!$N$14</c:f>
              <c:strCache>
                <c:ptCount val="1"/>
                <c:pt idx="0">
                  <c:v>No Prenatal Visits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'Prenatal Parts (2)'!$P$12:$Y$12</c:f>
              <c:strCache>
                <c:ptCount val="10"/>
                <c:pt idx="0">
                  <c:v>9</c:v>
                </c:pt>
                <c:pt idx="1">
                  <c:v>8</c:v>
                </c:pt>
                <c:pt idx="2">
                  <c:v>7</c:v>
                </c:pt>
                <c:pt idx="3">
                  <c:v>6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2</c:v>
                </c:pt>
                <c:pt idx="8">
                  <c:v>1</c:v>
                </c:pt>
                <c:pt idx="9">
                  <c:v>Delivery</c:v>
                </c:pt>
              </c:strCache>
            </c:strRef>
          </c:cat>
          <c:val>
            <c:numRef>
              <c:f>'Prenatal Parts (2)'!$P$14:$Y$14</c:f>
              <c:numCache>
                <c:formatCode>0.0%</c:formatCode>
                <c:ptCount val="10"/>
                <c:pt idx="0">
                  <c:v>0.99789797216137921</c:v>
                </c:pt>
                <c:pt idx="1">
                  <c:v>0.93889104783438138</c:v>
                </c:pt>
                <c:pt idx="2">
                  <c:v>0.7120310181586943</c:v>
                </c:pt>
                <c:pt idx="3">
                  <c:v>0.50601462587437296</c:v>
                </c:pt>
                <c:pt idx="4">
                  <c:v>0.39744223839468662</c:v>
                </c:pt>
                <c:pt idx="5">
                  <c:v>0.34318695682894085</c:v>
                </c:pt>
                <c:pt idx="6">
                  <c:v>0.29066275701264749</c:v>
                </c:pt>
                <c:pt idx="7">
                  <c:v>0.22610047339786618</c:v>
                </c:pt>
                <c:pt idx="8">
                  <c:v>0.15397795520384372</c:v>
                </c:pt>
                <c:pt idx="9">
                  <c:v>0.28879036246732143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B4-42DF-83D1-E5BA0F6C88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dropLines>
        <c:axId val="81734656"/>
        <c:axId val="85537920"/>
      </c:areaChart>
      <c:catAx>
        <c:axId val="817346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Months Prior to Delivery</a:t>
                </a:r>
              </a:p>
            </c:rich>
          </c:tx>
          <c:layout>
            <c:manualLayout>
              <c:xMode val="edge"/>
              <c:yMode val="edge"/>
              <c:x val="0.37875206571400799"/>
              <c:y val="0.88793963254593178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pPr>
            <a:endParaRPr lang="en-US"/>
          </a:p>
        </c:txPr>
        <c:crossAx val="85537920"/>
        <c:crosses val="autoZero"/>
        <c:auto val="1"/>
        <c:lblAlgn val="ctr"/>
        <c:lblOffset val="100"/>
        <c:noMultiLvlLbl val="0"/>
      </c:catAx>
      <c:valAx>
        <c:axId val="85537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pPr>
            <a:endParaRPr lang="en-US"/>
          </a:p>
        </c:txPr>
        <c:crossAx val="81734656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77884760938132"/>
          <c:y val="5.3486523319200487E-2"/>
          <c:w val="0.83594538240720784"/>
          <c:h val="0.6783485597954102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3"/>
              <c:layout>
                <c:manualLayout>
                  <c:x val="-1.2596354049789817E-2"/>
                  <c:y val="-1.365177221639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795-46E9-8673-BF357CF30D68}"/>
                </c:ext>
              </c:extLst>
            </c:dLbl>
            <c:dLbl>
              <c:idx val="4"/>
              <c:layout>
                <c:manualLayout>
                  <c:x val="6.2981770248949085E-3"/>
                  <c:y val="-1.225574089330221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795-46E9-8673-BF357CF30D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Arial Rounded MT Bold" panose="020F07040305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EVISMO!$E$2:$E$12</c:f>
              <c:strCache>
                <c:ptCount val="11"/>
                <c:pt idx="0">
                  <c:v>No Visits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  <c:pt idx="6">
                  <c:v>4</c:v>
                </c:pt>
                <c:pt idx="7">
                  <c:v>3</c:v>
                </c:pt>
                <c:pt idx="8">
                  <c:v>2</c:v>
                </c:pt>
                <c:pt idx="9">
                  <c:v>1</c:v>
                </c:pt>
                <c:pt idx="10">
                  <c:v>Delivery </c:v>
                </c:pt>
              </c:strCache>
            </c:strRef>
          </c:cat>
          <c:val>
            <c:numRef>
              <c:f>EVISMO!$D$2:$D$12</c:f>
              <c:numCache>
                <c:formatCode>0.0%</c:formatCode>
                <c:ptCount val="11"/>
                <c:pt idx="0">
                  <c:v>6.0764502225676538E-2</c:v>
                </c:pt>
                <c:pt idx="1">
                  <c:v>2.1020278386207872E-3</c:v>
                </c:pt>
                <c:pt idx="2">
                  <c:v>6.0305235639087122E-2</c:v>
                </c:pt>
                <c:pt idx="3">
                  <c:v>0.23847417508655408</c:v>
                </c:pt>
                <c:pt idx="4">
                  <c:v>0.24364975623542712</c:v>
                </c:pt>
                <c:pt idx="5">
                  <c:v>0.15374832191054899</c:v>
                </c:pt>
                <c:pt idx="6">
                  <c:v>9.396417720624603E-2</c:v>
                </c:pt>
                <c:pt idx="7">
                  <c:v>6.2990178760686785E-2</c:v>
                </c:pt>
                <c:pt idx="8">
                  <c:v>4.4734331943757505E-2</c:v>
                </c:pt>
                <c:pt idx="9">
                  <c:v>2.8801314209001627E-2</c:v>
                </c:pt>
                <c:pt idx="10">
                  <c:v>1.0465978944393415E-2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95-46E9-8673-BF357CF30D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87905024"/>
        <c:axId val="87906944"/>
      </c:barChart>
      <c:catAx>
        <c:axId val="879050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Months</a:t>
                </a:r>
                <a:r>
                  <a:rPr lang="en-US" baseline="0"/>
                  <a:t> Prior to Delivery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36397660946318455"/>
              <c:y val="0.8419905444511743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pPr>
            <a:endParaRPr lang="en-US"/>
          </a:p>
        </c:txPr>
        <c:crossAx val="87906944"/>
        <c:crosses val="autoZero"/>
        <c:auto val="1"/>
        <c:lblAlgn val="ctr"/>
        <c:lblOffset val="100"/>
        <c:noMultiLvlLbl val="0"/>
      </c:catAx>
      <c:valAx>
        <c:axId val="87906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pPr>
            <a:endParaRPr lang="en-US"/>
          </a:p>
        </c:txPr>
        <c:crossAx val="87905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Arial Rounded MT Bold" panose="020F07040305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FDOSVISLAG!$E$2:$E$12</c:f>
              <c:strCach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No  Visits</c:v>
                </c:pt>
              </c:strCache>
            </c:strRef>
          </c:cat>
          <c:val>
            <c:numRef>
              <c:f>FDOSVISLAG!$D$2:$D$12</c:f>
              <c:numCache>
                <c:formatCode>0.0%</c:formatCode>
                <c:ptCount val="11"/>
                <c:pt idx="0">
                  <c:v>0.52162968981841307</c:v>
                </c:pt>
                <c:pt idx="1">
                  <c:v>0.23800607645022256</c:v>
                </c:pt>
                <c:pt idx="2">
                  <c:v>9.6401822935066772E-2</c:v>
                </c:pt>
                <c:pt idx="3">
                  <c:v>4.1545961986857907E-2</c:v>
                </c:pt>
                <c:pt idx="4">
                  <c:v>2.1046774535434184E-2</c:v>
                </c:pt>
                <c:pt idx="5">
                  <c:v>1.1631809510351162E-2</c:v>
                </c:pt>
                <c:pt idx="6">
                  <c:v>5.7938246308203208E-3</c:v>
                </c:pt>
                <c:pt idx="7">
                  <c:v>2.4994700770154736E-3</c:v>
                </c:pt>
                <c:pt idx="8">
                  <c:v>5.5641913375256127E-4</c:v>
                </c:pt>
                <c:pt idx="9">
                  <c:v>1.2364869638945805E-4</c:v>
                </c:pt>
                <c:pt idx="10">
                  <c:v>6.0764502225676538E-2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CA-41A0-B543-E164CED7E5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85560704"/>
        <c:axId val="85665280"/>
      </c:barChart>
      <c:catAx>
        <c:axId val="855607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 Rounded MT Bold" panose="020F0704030504030204" pitchFamily="34" charset="0"/>
                    <a:ea typeface="+mn-ea"/>
                    <a:cs typeface="+mn-cs"/>
                  </a:defRPr>
                </a:pPr>
                <a:r>
                  <a:rPr lang="en-US" b="0">
                    <a:solidFill>
                      <a:sysClr val="windowText" lastClr="000000"/>
                    </a:solidFill>
                    <a:latin typeface="Arial Rounded MT Bold" panose="020F0704030504030204" pitchFamily="34" charset="0"/>
                  </a:rPr>
                  <a:t>Number of Months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pPr>
            <a:endParaRPr lang="en-US"/>
          </a:p>
        </c:txPr>
        <c:crossAx val="85665280"/>
        <c:crosses val="autoZero"/>
        <c:auto val="1"/>
        <c:lblAlgn val="ctr"/>
        <c:lblOffset val="100"/>
        <c:noMultiLvlLbl val="0"/>
      </c:catAx>
      <c:valAx>
        <c:axId val="85665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pPr>
            <a:endParaRPr lang="en-US"/>
          </a:p>
        </c:txPr>
        <c:crossAx val="85560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 Rounded MT Bold" panose="020F07040305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NUM_CONSEC_VISMO!$A$2:$A$9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cat>
          <c:val>
            <c:numRef>
              <c:f>NUM_CONSEC_VISMO!$D$2:$D$9</c:f>
              <c:numCache>
                <c:formatCode>0.0%</c:formatCode>
                <c:ptCount val="8"/>
                <c:pt idx="0">
                  <c:v>6.0764502225676538E-2</c:v>
                </c:pt>
                <c:pt idx="1">
                  <c:v>5.4749876351303607E-2</c:v>
                </c:pt>
                <c:pt idx="2">
                  <c:v>7.3235356461527595E-2</c:v>
                </c:pt>
                <c:pt idx="3">
                  <c:v>0.10247827315763443</c:v>
                </c:pt>
                <c:pt idx="4">
                  <c:v>0.14323818271744507</c:v>
                </c:pt>
                <c:pt idx="5">
                  <c:v>0.19609800042393838</c:v>
                </c:pt>
                <c:pt idx="6">
                  <c:v>0.22271779834664029</c:v>
                </c:pt>
                <c:pt idx="7">
                  <c:v>0.14671801031583409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6D-4075-A5CA-05F72F9A8D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85711872"/>
        <c:axId val="85718144"/>
      </c:barChart>
      <c:catAx>
        <c:axId val="857118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 Rounded MT Bold" panose="020F0704030504030204" pitchFamily="34" charset="0"/>
                    <a:ea typeface="+mn-ea"/>
                    <a:cs typeface="+mn-cs"/>
                  </a:defRPr>
                </a:pPr>
                <a:r>
                  <a:rPr lang="en-US" b="0">
                    <a:solidFill>
                      <a:sysClr val="windowText" lastClr="000000"/>
                    </a:solidFill>
                    <a:latin typeface="Arial Rounded MT Bold" panose="020F0704030504030204" pitchFamily="34" charset="0"/>
                  </a:rPr>
                  <a:t>Number of Months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pPr>
            <a:endParaRPr lang="en-US"/>
          </a:p>
        </c:txPr>
        <c:crossAx val="85718144"/>
        <c:crosses val="autoZero"/>
        <c:auto val="1"/>
        <c:lblAlgn val="ctr"/>
        <c:lblOffset val="100"/>
        <c:noMultiLvlLbl val="0"/>
      </c:catAx>
      <c:valAx>
        <c:axId val="85718144"/>
        <c:scaling>
          <c:orientation val="minMax"/>
          <c:max val="0.25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pPr>
            <a:endParaRPr lang="en-US"/>
          </a:p>
        </c:txPr>
        <c:crossAx val="85711872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34594243187254E-2"/>
          <c:y val="5.5555555555555552E-2"/>
          <c:w val="0.84314145574686727"/>
          <c:h val="0.73461822953948941"/>
        </c:manualLayout>
      </c:layout>
      <c:areaChart>
        <c:grouping val="percentStacked"/>
        <c:varyColors val="0"/>
        <c:ser>
          <c:idx val="4"/>
          <c:order val="0"/>
          <c:tx>
            <c:strRef>
              <c:f>'Enroll Parts NoVis'!$M$15</c:f>
              <c:strCache>
                <c:ptCount val="1"/>
                <c:pt idx="0">
                  <c:v>SMMC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'Enroll Parts NoVis'!$N$10:$W$10</c:f>
              <c:strCache>
                <c:ptCount val="10"/>
                <c:pt idx="0">
                  <c:v>9</c:v>
                </c:pt>
                <c:pt idx="1">
                  <c:v>8</c:v>
                </c:pt>
                <c:pt idx="2">
                  <c:v>7</c:v>
                </c:pt>
                <c:pt idx="3">
                  <c:v>6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2</c:v>
                </c:pt>
                <c:pt idx="8">
                  <c:v>1</c:v>
                </c:pt>
                <c:pt idx="9">
                  <c:v>Delivery </c:v>
                </c:pt>
              </c:strCache>
            </c:strRef>
          </c:cat>
          <c:val>
            <c:numRef>
              <c:f>'Enroll Parts NoVis'!$N$15:$W$15</c:f>
              <c:numCache>
                <c:formatCode>0.0%</c:formatCode>
                <c:ptCount val="10"/>
                <c:pt idx="0">
                  <c:v>0.1245639534883721</c:v>
                </c:pt>
                <c:pt idx="1">
                  <c:v>0.14302325581395348</c:v>
                </c:pt>
                <c:pt idx="2">
                  <c:v>0.16424418604651161</c:v>
                </c:pt>
                <c:pt idx="3">
                  <c:v>0.2196220930232558</c:v>
                </c:pt>
                <c:pt idx="4">
                  <c:v>0.32659883720930233</c:v>
                </c:pt>
                <c:pt idx="5">
                  <c:v>0.46148255813953487</c:v>
                </c:pt>
                <c:pt idx="6">
                  <c:v>0.59520348837209303</c:v>
                </c:pt>
                <c:pt idx="7">
                  <c:v>0.72209302325581393</c:v>
                </c:pt>
                <c:pt idx="8">
                  <c:v>0.8398255813953488</c:v>
                </c:pt>
                <c:pt idx="9">
                  <c:v>0.94840116279069764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0C-4329-BC46-4E2612F51508}"/>
            </c:ext>
          </c:extLst>
        </c:ser>
        <c:ser>
          <c:idx val="1"/>
          <c:order val="1"/>
          <c:tx>
            <c:strRef>
              <c:f>'Enroll Parts NoVis'!$M$12</c:f>
              <c:strCache>
                <c:ptCount val="1"/>
                <c:pt idx="0">
                  <c:v>FFS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'Enroll Parts NoVis'!$N$10:$W$10</c:f>
              <c:strCache>
                <c:ptCount val="10"/>
                <c:pt idx="0">
                  <c:v>9</c:v>
                </c:pt>
                <c:pt idx="1">
                  <c:v>8</c:v>
                </c:pt>
                <c:pt idx="2">
                  <c:v>7</c:v>
                </c:pt>
                <c:pt idx="3">
                  <c:v>6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2</c:v>
                </c:pt>
                <c:pt idx="8">
                  <c:v>1</c:v>
                </c:pt>
                <c:pt idx="9">
                  <c:v>Delivery </c:v>
                </c:pt>
              </c:strCache>
            </c:strRef>
          </c:cat>
          <c:val>
            <c:numRef>
              <c:f>'Enroll Parts NoVis'!$N$12:$W$12</c:f>
              <c:numCache>
                <c:formatCode>0.0%</c:formatCode>
                <c:ptCount val="10"/>
                <c:pt idx="0">
                  <c:v>3.8226744186046512E-2</c:v>
                </c:pt>
                <c:pt idx="1">
                  <c:v>8.4447674418604651E-2</c:v>
                </c:pt>
                <c:pt idx="2">
                  <c:v>0.17325581395348838</c:v>
                </c:pt>
                <c:pt idx="3">
                  <c:v>0.21700581395348836</c:v>
                </c:pt>
                <c:pt idx="4">
                  <c:v>0.23241279069767443</c:v>
                </c:pt>
                <c:pt idx="5">
                  <c:v>0.21773255813953488</c:v>
                </c:pt>
                <c:pt idx="6">
                  <c:v>0.20450581395348838</c:v>
                </c:pt>
                <c:pt idx="7">
                  <c:v>0.18284883720930231</c:v>
                </c:pt>
                <c:pt idx="8">
                  <c:v>0.12965116279069769</c:v>
                </c:pt>
                <c:pt idx="9">
                  <c:v>5.1598837209302327E-2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0C-4329-BC46-4E2612F51508}"/>
            </c:ext>
          </c:extLst>
        </c:ser>
        <c:ser>
          <c:idx val="2"/>
          <c:order val="2"/>
          <c:tx>
            <c:strRef>
              <c:f>'Enroll Parts NoVis'!$M$13</c:f>
              <c:strCache>
                <c:ptCount val="1"/>
                <c:pt idx="0">
                  <c:v>Pre-SMMC FFS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'Enroll Parts NoVis'!$N$10:$W$10</c:f>
              <c:strCache>
                <c:ptCount val="10"/>
                <c:pt idx="0">
                  <c:v>9</c:v>
                </c:pt>
                <c:pt idx="1">
                  <c:v>8</c:v>
                </c:pt>
                <c:pt idx="2">
                  <c:v>7</c:v>
                </c:pt>
                <c:pt idx="3">
                  <c:v>6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2</c:v>
                </c:pt>
                <c:pt idx="8">
                  <c:v>1</c:v>
                </c:pt>
                <c:pt idx="9">
                  <c:v>Delivery </c:v>
                </c:pt>
              </c:strCache>
            </c:strRef>
          </c:cat>
          <c:val>
            <c:numRef>
              <c:f>'Enroll Parts NoVis'!$N$13:$W$13</c:f>
              <c:numCache>
                <c:formatCode>0.0%</c:formatCode>
                <c:ptCount val="10"/>
                <c:pt idx="0">
                  <c:v>0.11104651162790698</c:v>
                </c:pt>
                <c:pt idx="1">
                  <c:v>0.14011627906976745</c:v>
                </c:pt>
                <c:pt idx="2">
                  <c:v>0.17747093023255814</c:v>
                </c:pt>
                <c:pt idx="3">
                  <c:v>0.18633720930232558</c:v>
                </c:pt>
                <c:pt idx="4">
                  <c:v>0.16962209302325582</c:v>
                </c:pt>
                <c:pt idx="5">
                  <c:v>0.14113372093023255</c:v>
                </c:pt>
                <c:pt idx="6">
                  <c:v>9.7529069767441856E-2</c:v>
                </c:pt>
                <c:pt idx="7">
                  <c:v>5.4505813953488372E-2</c:v>
                </c:pt>
                <c:pt idx="8">
                  <c:v>1.7005813953488373E-2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0C-4329-BC46-4E2612F51508}"/>
            </c:ext>
          </c:extLst>
        </c:ser>
        <c:ser>
          <c:idx val="3"/>
          <c:order val="3"/>
          <c:tx>
            <c:strRef>
              <c:f>'Enroll Parts NoVis'!$M$14</c:f>
              <c:strCache>
                <c:ptCount val="1"/>
                <c:pt idx="0">
                  <c:v>Pre-SMMC Plan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'Enroll Parts NoVis'!$N$10:$W$10</c:f>
              <c:strCache>
                <c:ptCount val="10"/>
                <c:pt idx="0">
                  <c:v>9</c:v>
                </c:pt>
                <c:pt idx="1">
                  <c:v>8</c:v>
                </c:pt>
                <c:pt idx="2">
                  <c:v>7</c:v>
                </c:pt>
                <c:pt idx="3">
                  <c:v>6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2</c:v>
                </c:pt>
                <c:pt idx="8">
                  <c:v>1</c:v>
                </c:pt>
                <c:pt idx="9">
                  <c:v>Delivery </c:v>
                </c:pt>
              </c:strCache>
            </c:strRef>
          </c:cat>
          <c:val>
            <c:numRef>
              <c:f>'Enroll Parts NoVis'!$N$14:$W$14</c:f>
              <c:numCache>
                <c:formatCode>0.0%</c:formatCode>
                <c:ptCount val="10"/>
                <c:pt idx="0">
                  <c:v>8.9098837209302326E-2</c:v>
                </c:pt>
                <c:pt idx="1">
                  <c:v>7.9069767441860464E-2</c:v>
                </c:pt>
                <c:pt idx="2">
                  <c:v>6.8168604651162784E-2</c:v>
                </c:pt>
                <c:pt idx="3">
                  <c:v>5.5523255813953488E-2</c:v>
                </c:pt>
                <c:pt idx="4">
                  <c:v>4.2877906976744186E-2</c:v>
                </c:pt>
                <c:pt idx="5">
                  <c:v>3.0813953488372094E-2</c:v>
                </c:pt>
                <c:pt idx="6">
                  <c:v>1.8604651162790697E-2</c:v>
                </c:pt>
                <c:pt idx="7">
                  <c:v>8.284883720930232E-3</c:v>
                </c:pt>
                <c:pt idx="8">
                  <c:v>2.3255813953488372E-3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E0C-4329-BC46-4E2612F51508}"/>
            </c:ext>
          </c:extLst>
        </c:ser>
        <c:ser>
          <c:idx val="0"/>
          <c:order val="4"/>
          <c:tx>
            <c:strRef>
              <c:f>'Enroll Parts NoVis'!$M$11</c:f>
              <c:strCache>
                <c:ptCount val="1"/>
                <c:pt idx="0">
                  <c:v>Not in Medicaid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'Enroll Parts NoVis'!$N$10:$W$10</c:f>
              <c:strCache>
                <c:ptCount val="10"/>
                <c:pt idx="0">
                  <c:v>9</c:v>
                </c:pt>
                <c:pt idx="1">
                  <c:v>8</c:v>
                </c:pt>
                <c:pt idx="2">
                  <c:v>7</c:v>
                </c:pt>
                <c:pt idx="3">
                  <c:v>6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2</c:v>
                </c:pt>
                <c:pt idx="8">
                  <c:v>1</c:v>
                </c:pt>
                <c:pt idx="9">
                  <c:v>Delivery </c:v>
                </c:pt>
              </c:strCache>
            </c:strRef>
          </c:cat>
          <c:val>
            <c:numRef>
              <c:f>'Enroll Parts NoVis'!$N$11:$W$11</c:f>
              <c:numCache>
                <c:formatCode>0.0%</c:formatCode>
                <c:ptCount val="10"/>
                <c:pt idx="0">
                  <c:v>0.63706395348837208</c:v>
                </c:pt>
                <c:pt idx="1">
                  <c:v>0.55334302325581397</c:v>
                </c:pt>
                <c:pt idx="2">
                  <c:v>0.41686046511627906</c:v>
                </c:pt>
                <c:pt idx="3">
                  <c:v>0.32151162790697674</c:v>
                </c:pt>
                <c:pt idx="4">
                  <c:v>0.22848837209302325</c:v>
                </c:pt>
                <c:pt idx="5">
                  <c:v>0.14883720930232558</c:v>
                </c:pt>
                <c:pt idx="6">
                  <c:v>8.4156976744186041E-2</c:v>
                </c:pt>
                <c:pt idx="7">
                  <c:v>3.2267441860465117E-2</c:v>
                </c:pt>
                <c:pt idx="8">
                  <c:v>1.1191860465116278E-2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E0C-4329-BC46-4E2612F515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round/>
            </a:ln>
            <a:effectLst/>
          </c:spPr>
        </c:dropLines>
        <c:axId val="85452288"/>
        <c:axId val="85454208"/>
      </c:areaChart>
      <c:catAx>
        <c:axId val="854522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 Rounded MT Bold" panose="020F0704030504030204" pitchFamily="34" charset="0"/>
                    <a:ea typeface="+mn-ea"/>
                    <a:cs typeface="+mn-cs"/>
                  </a:defRPr>
                </a:pPr>
                <a:r>
                  <a:rPr lang="en-US" sz="900">
                    <a:solidFill>
                      <a:sysClr val="windowText" lastClr="000000"/>
                    </a:solidFill>
                    <a:latin typeface="Arial Rounded MT Bold" panose="020F0704030504030204" pitchFamily="34" charset="0"/>
                  </a:rPr>
                  <a:t>Months Prior to Delivery</a:t>
                </a:r>
              </a:p>
            </c:rich>
          </c:tx>
          <c:layout>
            <c:manualLayout>
              <c:xMode val="edge"/>
              <c:yMode val="edge"/>
              <c:x val="0.3816775583273902"/>
              <c:y val="0.9221462658076831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pPr>
            <a:endParaRPr lang="en-US"/>
          </a:p>
        </c:txPr>
        <c:crossAx val="85454208"/>
        <c:crosses val="autoZero"/>
        <c:auto val="1"/>
        <c:lblAlgn val="ctr"/>
        <c:lblOffset val="100"/>
        <c:noMultiLvlLbl val="0"/>
      </c:catAx>
      <c:valAx>
        <c:axId val="85454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pPr>
            <a:endParaRPr lang="en-US"/>
          </a:p>
        </c:txPr>
        <c:crossAx val="85452288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Arial Rounded MT Bold" panose="020F07040305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FDOSMO!$E$16:$E$25</c:f>
              <c:strCache>
                <c:ptCount val="10"/>
                <c:pt idx="0">
                  <c:v>9</c:v>
                </c:pt>
                <c:pt idx="1">
                  <c:v>8</c:v>
                </c:pt>
                <c:pt idx="2">
                  <c:v>7</c:v>
                </c:pt>
                <c:pt idx="3">
                  <c:v>6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2</c:v>
                </c:pt>
                <c:pt idx="8">
                  <c:v>1</c:v>
                </c:pt>
                <c:pt idx="9">
                  <c:v>Delivery </c:v>
                </c:pt>
              </c:strCache>
            </c:strRef>
          </c:cat>
          <c:val>
            <c:numRef>
              <c:f>FDOSMO!$D$16:$D$25</c:f>
              <c:numCache>
                <c:formatCode>0.0%</c:formatCode>
                <c:ptCount val="10"/>
                <c:pt idx="0">
                  <c:v>1.4749523069313927E-2</c:v>
                </c:pt>
                <c:pt idx="1">
                  <c:v>0.18347700134247155</c:v>
                </c:pt>
                <c:pt idx="2">
                  <c:v>0.32523139970324311</c:v>
                </c:pt>
                <c:pt idx="3">
                  <c:v>0.19537377234508585</c:v>
                </c:pt>
                <c:pt idx="4">
                  <c:v>0.10953508090157564</c:v>
                </c:pt>
                <c:pt idx="5">
                  <c:v>6.3855719635412991E-2</c:v>
                </c:pt>
                <c:pt idx="6">
                  <c:v>4.2473327209778845E-2</c:v>
                </c:pt>
                <c:pt idx="7">
                  <c:v>2.9887656327280434E-2</c:v>
                </c:pt>
                <c:pt idx="8">
                  <c:v>1.8600296756871335E-2</c:v>
                </c:pt>
                <c:pt idx="9">
                  <c:v>1.6816222708966298E-2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75-4CF8-AEF7-155344CC32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85490688"/>
        <c:axId val="85501056"/>
      </c:barChart>
      <c:catAx>
        <c:axId val="854906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0">
                    <a:solidFill>
                      <a:sysClr val="windowText" lastClr="000000"/>
                    </a:solidFill>
                    <a:latin typeface="Arial Rounded MT Bold" panose="020F0704030504030204" pitchFamily="34" charset="0"/>
                  </a:rPr>
                  <a:t>Months Prior to Delivery</a:t>
                </a:r>
              </a:p>
            </c:rich>
          </c:tx>
          <c:layout>
            <c:manualLayout>
              <c:xMode val="edge"/>
              <c:yMode val="edge"/>
              <c:x val="0.37360520559930016"/>
              <c:y val="0.7867151549238163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pPr>
            <a:endParaRPr lang="en-US"/>
          </a:p>
        </c:txPr>
        <c:crossAx val="85501056"/>
        <c:crosses val="autoZero"/>
        <c:auto val="1"/>
        <c:lblAlgn val="ctr"/>
        <c:lblOffset val="100"/>
        <c:noMultiLvlLbl val="0"/>
      </c:catAx>
      <c:valAx>
        <c:axId val="85501056"/>
        <c:scaling>
          <c:orientation val="minMax"/>
          <c:max val="0.5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pPr>
            <a:endParaRPr lang="en-US"/>
          </a:p>
        </c:txPr>
        <c:crossAx val="8549068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47462817147857E-2"/>
          <c:y val="7.9969637869773708E-2"/>
          <c:w val="0.87796981627296589"/>
          <c:h val="0.61831952378501709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 Rounded MT Bold" panose="020F07040305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ENROLL_EPLAN_max!$G$40:$G$50</c:f>
              <c:strCache>
                <c:ptCount val="11"/>
                <c:pt idx="0">
                  <c:v>None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  <c:pt idx="6">
                  <c:v>4</c:v>
                </c:pt>
                <c:pt idx="7">
                  <c:v>3</c:v>
                </c:pt>
                <c:pt idx="8">
                  <c:v>2</c:v>
                </c:pt>
                <c:pt idx="9">
                  <c:v>1</c:v>
                </c:pt>
                <c:pt idx="10">
                  <c:v>Delivery </c:v>
                </c:pt>
              </c:strCache>
            </c:strRef>
          </c:cat>
          <c:val>
            <c:numRef>
              <c:f>ENROLL_EPLAN_max!$E$40:$E$50</c:f>
              <c:numCache>
                <c:formatCode>0.0%</c:formatCode>
                <c:ptCount val="11"/>
                <c:pt idx="0">
                  <c:v>1.4007630890977178E-2</c:v>
                </c:pt>
                <c:pt idx="1">
                  <c:v>0.1475482229915919</c:v>
                </c:pt>
                <c:pt idx="2">
                  <c:v>2.9543206387338372E-2</c:v>
                </c:pt>
                <c:pt idx="3">
                  <c:v>3.7960149791563626E-2</c:v>
                </c:pt>
                <c:pt idx="4">
                  <c:v>8.8797428107115106E-2</c:v>
                </c:pt>
                <c:pt idx="5">
                  <c:v>0.15713099696177488</c:v>
                </c:pt>
                <c:pt idx="6">
                  <c:v>0.15225570550413339</c:v>
                </c:pt>
                <c:pt idx="7">
                  <c:v>0.13558079559104078</c:v>
                </c:pt>
                <c:pt idx="8">
                  <c:v>0.11015332438352293</c:v>
                </c:pt>
                <c:pt idx="9">
                  <c:v>7.7501236486963901E-2</c:v>
                </c:pt>
                <c:pt idx="10">
                  <c:v>4.9521302903977958E-2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D9-4A6C-869B-D19DF6E819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85985920"/>
        <c:axId val="86008576"/>
      </c:barChart>
      <c:catAx>
        <c:axId val="859859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900" b="0"/>
                </a:pPr>
                <a:r>
                  <a:rPr lang="en-US" sz="900" b="0"/>
                  <a:t>Months Prior to Delivery</a:t>
                </a:r>
              </a:p>
            </c:rich>
          </c:tx>
          <c:layout>
            <c:manualLayout>
              <c:xMode val="edge"/>
              <c:yMode val="edge"/>
              <c:x val="0.3544733158355205"/>
              <c:y val="0.84331852309311006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pPr>
            <a:endParaRPr lang="en-US"/>
          </a:p>
        </c:txPr>
        <c:crossAx val="86008576"/>
        <c:crosses val="autoZero"/>
        <c:auto val="1"/>
        <c:lblAlgn val="ctr"/>
        <c:lblOffset val="100"/>
        <c:noMultiLvlLbl val="0"/>
      </c:catAx>
      <c:valAx>
        <c:axId val="86008576"/>
        <c:scaling>
          <c:orientation val="minMax"/>
          <c:max val="0.2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pPr>
            <a:endParaRPr lang="en-US"/>
          </a:p>
        </c:txPr>
        <c:crossAx val="85985920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 Rounded MT Bold" panose="020F0704030504030204" pitchFamily="34" charset="0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percentStacked"/>
        <c:varyColors val="0"/>
        <c:ser>
          <c:idx val="8"/>
          <c:order val="0"/>
          <c:tx>
            <c:strRef>
              <c:f>'Prenatal Parts OFFS'!$A$26:$B$26</c:f>
              <c:strCache>
                <c:ptCount val="2"/>
                <c:pt idx="0">
                  <c:v>SMMC</c:v>
                </c:pt>
                <c:pt idx="1">
                  <c:v>Visits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shade val="51000"/>
                    <a:satMod val="130000"/>
                  </a:schemeClr>
                </a:gs>
                <a:gs pos="80000">
                  <a:schemeClr val="accent3">
                    <a:lumMod val="60000"/>
                    <a:shade val="93000"/>
                    <a:satMod val="130000"/>
                  </a:schemeClr>
                </a:gs>
                <a:gs pos="100000">
                  <a:schemeClr val="accent3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'Prenatal Parts OFFS'!$C$17:$L$17</c:f>
              <c:strCache>
                <c:ptCount val="10"/>
                <c:pt idx="0">
                  <c:v>9</c:v>
                </c:pt>
                <c:pt idx="1">
                  <c:v>8</c:v>
                </c:pt>
                <c:pt idx="2">
                  <c:v>7</c:v>
                </c:pt>
                <c:pt idx="3">
                  <c:v>6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2</c:v>
                </c:pt>
                <c:pt idx="8">
                  <c:v>1</c:v>
                </c:pt>
                <c:pt idx="9">
                  <c:v>Delivery </c:v>
                </c:pt>
              </c:strCache>
            </c:strRef>
          </c:cat>
          <c:val>
            <c:numRef>
              <c:f>'Prenatal Parts OFFS'!$C$26:$L$26</c:f>
              <c:numCache>
                <c:formatCode>0.0%</c:formatCode>
                <c:ptCount val="10"/>
                <c:pt idx="0">
                  <c:v>6.5357168091570688E-4</c:v>
                </c:pt>
                <c:pt idx="1">
                  <c:v>1.4060623189429803E-2</c:v>
                </c:pt>
                <c:pt idx="2">
                  <c:v>6.4853741256270761E-2</c:v>
                </c:pt>
                <c:pt idx="3">
                  <c:v>0.15883558256200098</c:v>
                </c:pt>
                <c:pt idx="4">
                  <c:v>0.29502578958524694</c:v>
                </c:pt>
                <c:pt idx="5">
                  <c:v>0.42102381120610471</c:v>
                </c:pt>
                <c:pt idx="6">
                  <c:v>0.54633293294707841</c:v>
                </c:pt>
                <c:pt idx="7">
                  <c:v>0.67063520101745211</c:v>
                </c:pt>
                <c:pt idx="8">
                  <c:v>0.78792482159259525</c:v>
                </c:pt>
                <c:pt idx="9">
                  <c:v>0.6931215996608493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EE-4541-A0EF-A3DE24115F85}"/>
            </c:ext>
          </c:extLst>
        </c:ser>
        <c:ser>
          <c:idx val="2"/>
          <c:order val="1"/>
          <c:tx>
            <c:strRef>
              <c:f>'Prenatal Parts OFFS'!$A$20:$B$20</c:f>
              <c:strCache>
                <c:ptCount val="2"/>
                <c:pt idx="0">
                  <c:v>FFS</c:v>
                </c:pt>
                <c:pt idx="1">
                  <c:v>Visits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'Prenatal Parts OFFS'!$C$17:$L$17</c:f>
              <c:strCache>
                <c:ptCount val="10"/>
                <c:pt idx="0">
                  <c:v>9</c:v>
                </c:pt>
                <c:pt idx="1">
                  <c:v>8</c:v>
                </c:pt>
                <c:pt idx="2">
                  <c:v>7</c:v>
                </c:pt>
                <c:pt idx="3">
                  <c:v>6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2</c:v>
                </c:pt>
                <c:pt idx="8">
                  <c:v>1</c:v>
                </c:pt>
                <c:pt idx="9">
                  <c:v>Delivery </c:v>
                </c:pt>
              </c:strCache>
            </c:strRef>
          </c:cat>
          <c:val>
            <c:numRef>
              <c:f>'Prenatal Parts OFFS'!$C$20:$L$20</c:f>
              <c:numCache>
                <c:formatCode>0.0%</c:formatCode>
                <c:ptCount val="10"/>
                <c:pt idx="0">
                  <c:v>1.8547304458418711E-4</c:v>
                </c:pt>
                <c:pt idx="1">
                  <c:v>1.4661202571892885E-2</c:v>
                </c:pt>
                <c:pt idx="2">
                  <c:v>8.3736663604889419E-2</c:v>
                </c:pt>
                <c:pt idx="3">
                  <c:v>0.13362008054829363</c:v>
                </c:pt>
                <c:pt idx="4">
                  <c:v>0.11601780541228009</c:v>
                </c:pt>
                <c:pt idx="5">
                  <c:v>8.7242987352504769E-2</c:v>
                </c:pt>
                <c:pt idx="6">
                  <c:v>6.5065710450081249E-2</c:v>
                </c:pt>
                <c:pt idx="7">
                  <c:v>5.166749099130926E-2</c:v>
                </c:pt>
                <c:pt idx="8">
                  <c:v>3.8472408676605667E-2</c:v>
                </c:pt>
                <c:pt idx="9">
                  <c:v>1.8088037871829294E-2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EE-4541-A0EF-A3DE24115F85}"/>
            </c:ext>
          </c:extLst>
        </c:ser>
        <c:ser>
          <c:idx val="4"/>
          <c:order val="2"/>
          <c:tx>
            <c:strRef>
              <c:f>'Prenatal Parts OFFS'!$A$22:$B$22</c:f>
              <c:strCache>
                <c:ptCount val="2"/>
                <c:pt idx="0">
                  <c:v>Pre-SMMC FFS</c:v>
                </c:pt>
                <c:pt idx="1">
                  <c:v>Visits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'Prenatal Parts OFFS'!$C$17:$L$17</c:f>
              <c:strCache>
                <c:ptCount val="10"/>
                <c:pt idx="0">
                  <c:v>9</c:v>
                </c:pt>
                <c:pt idx="1">
                  <c:v>8</c:v>
                </c:pt>
                <c:pt idx="2">
                  <c:v>7</c:v>
                </c:pt>
                <c:pt idx="3">
                  <c:v>6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2</c:v>
                </c:pt>
                <c:pt idx="8">
                  <c:v>1</c:v>
                </c:pt>
                <c:pt idx="9">
                  <c:v>Delivery </c:v>
                </c:pt>
              </c:strCache>
            </c:strRef>
          </c:cat>
          <c:val>
            <c:numRef>
              <c:f>'Prenatal Parts OFFS'!$C$22:$L$22</c:f>
              <c:numCache>
                <c:formatCode>0.0%</c:formatCode>
                <c:ptCount val="10"/>
                <c:pt idx="0">
                  <c:v>8.6554087472620644E-4</c:v>
                </c:pt>
                <c:pt idx="1">
                  <c:v>2.4800395675828445E-2</c:v>
                </c:pt>
                <c:pt idx="2">
                  <c:v>0.1141365788172119</c:v>
                </c:pt>
                <c:pt idx="3">
                  <c:v>0.17224263407051507</c:v>
                </c:pt>
                <c:pt idx="4">
                  <c:v>0.16507984172966861</c:v>
                </c:pt>
                <c:pt idx="5">
                  <c:v>0.12973397866176783</c:v>
                </c:pt>
                <c:pt idx="6">
                  <c:v>8.764926164064156E-2</c:v>
                </c:pt>
                <c:pt idx="7">
                  <c:v>4.707482512541511E-2</c:v>
                </c:pt>
                <c:pt idx="8">
                  <c:v>1.6957535504839964E-2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EE-4541-A0EF-A3DE24115F85}"/>
            </c:ext>
          </c:extLst>
        </c:ser>
        <c:ser>
          <c:idx val="6"/>
          <c:order val="3"/>
          <c:tx>
            <c:strRef>
              <c:f>'Prenatal Parts OFFS'!$A$24:$B$24</c:f>
              <c:strCache>
                <c:ptCount val="2"/>
                <c:pt idx="0">
                  <c:v>Pre-SMMC Plan</c:v>
                </c:pt>
                <c:pt idx="1">
                  <c:v>Visits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hade val="51000"/>
                    <a:satMod val="130000"/>
                  </a:schemeClr>
                </a:gs>
                <a:gs pos="80000">
                  <a:schemeClr val="accent1">
                    <a:lumMod val="60000"/>
                    <a:shade val="93000"/>
                    <a:satMod val="130000"/>
                  </a:schemeClr>
                </a:gs>
                <a:gs pos="100000">
                  <a:schemeClr val="accent1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'Prenatal Parts OFFS'!$C$17:$L$17</c:f>
              <c:strCache>
                <c:ptCount val="10"/>
                <c:pt idx="0">
                  <c:v>9</c:v>
                </c:pt>
                <c:pt idx="1">
                  <c:v>8</c:v>
                </c:pt>
                <c:pt idx="2">
                  <c:v>7</c:v>
                </c:pt>
                <c:pt idx="3">
                  <c:v>6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2</c:v>
                </c:pt>
                <c:pt idx="8">
                  <c:v>1</c:v>
                </c:pt>
                <c:pt idx="9">
                  <c:v>Delivery </c:v>
                </c:pt>
              </c:strCache>
            </c:strRef>
          </c:cat>
          <c:val>
            <c:numRef>
              <c:f>'Prenatal Parts OFFS'!$C$24:$L$24</c:f>
              <c:numCache>
                <c:formatCode>0.0%</c:formatCode>
                <c:ptCount val="10"/>
                <c:pt idx="0">
                  <c:v>3.9744223839468666E-4</c:v>
                </c:pt>
                <c:pt idx="1">
                  <c:v>7.5867307284674624E-3</c:v>
                </c:pt>
                <c:pt idx="2">
                  <c:v>2.5241998162933654E-2</c:v>
                </c:pt>
                <c:pt idx="3">
                  <c:v>2.9287076944817352E-2</c:v>
                </c:pt>
                <c:pt idx="4">
                  <c:v>2.6434324878117713E-2</c:v>
                </c:pt>
                <c:pt idx="5">
                  <c:v>1.8812265950681833E-2</c:v>
                </c:pt>
                <c:pt idx="6">
                  <c:v>1.0289337949551332E-2</c:v>
                </c:pt>
                <c:pt idx="7">
                  <c:v>4.5220094679573235E-3</c:v>
                </c:pt>
                <c:pt idx="8">
                  <c:v>2.6672790221154525E-3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DEE-4541-A0EF-A3DE24115F85}"/>
            </c:ext>
          </c:extLst>
        </c:ser>
        <c:ser>
          <c:idx val="7"/>
          <c:order val="4"/>
          <c:tx>
            <c:strRef>
              <c:f>'Prenatal Parts OFFS'!$A$25:$B$25</c:f>
              <c:strCache>
                <c:ptCount val="2"/>
                <c:pt idx="0">
                  <c:v>SMMC</c:v>
                </c:pt>
                <c:pt idx="1">
                  <c:v>No Visits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hade val="51000"/>
                    <a:satMod val="130000"/>
                  </a:schemeClr>
                </a:gs>
                <a:gs pos="80000">
                  <a:schemeClr val="accent2">
                    <a:lumMod val="60000"/>
                    <a:shade val="93000"/>
                    <a:satMod val="130000"/>
                  </a:schemeClr>
                </a:gs>
                <a:gs pos="100000">
                  <a:schemeClr val="accent2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'Prenatal Parts OFFS'!$C$17:$L$17</c:f>
              <c:strCache>
                <c:ptCount val="10"/>
                <c:pt idx="0">
                  <c:v>9</c:v>
                </c:pt>
                <c:pt idx="1">
                  <c:v>8</c:v>
                </c:pt>
                <c:pt idx="2">
                  <c:v>7</c:v>
                </c:pt>
                <c:pt idx="3">
                  <c:v>6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2</c:v>
                </c:pt>
                <c:pt idx="8">
                  <c:v>1</c:v>
                </c:pt>
                <c:pt idx="9">
                  <c:v>Delivery </c:v>
                </c:pt>
              </c:strCache>
            </c:strRef>
          </c:cat>
          <c:val>
            <c:numRef>
              <c:f>'Prenatal Parts OFFS'!$C$25:$L$25</c:f>
              <c:numCache>
                <c:formatCode>0.0%</c:formatCode>
                <c:ptCount val="10"/>
                <c:pt idx="0">
                  <c:v>0.14689465131067619</c:v>
                </c:pt>
                <c:pt idx="1">
                  <c:v>0.15404861160178054</c:v>
                </c:pt>
                <c:pt idx="2">
                  <c:v>0.13277220377305166</c:v>
                </c:pt>
                <c:pt idx="3">
                  <c:v>0.12363986433971597</c:v>
                </c:pt>
                <c:pt idx="4">
                  <c:v>0.14486327986999223</c:v>
                </c:pt>
                <c:pt idx="5">
                  <c:v>0.17258708401045714</c:v>
                </c:pt>
                <c:pt idx="6">
                  <c:v>0.18515509079347134</c:v>
                </c:pt>
                <c:pt idx="7">
                  <c:v>0.17196884052850986</c:v>
                </c:pt>
                <c:pt idx="8">
                  <c:v>0.13316964601144635</c:v>
                </c:pt>
                <c:pt idx="9">
                  <c:v>0.27896912315410161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DEE-4541-A0EF-A3DE24115F85}"/>
            </c:ext>
          </c:extLst>
        </c:ser>
        <c:ser>
          <c:idx val="1"/>
          <c:order val="5"/>
          <c:tx>
            <c:strRef>
              <c:f>'Prenatal Parts OFFS'!$A$19:$B$19</c:f>
              <c:strCache>
                <c:ptCount val="2"/>
                <c:pt idx="0">
                  <c:v>FFS</c:v>
                </c:pt>
                <c:pt idx="1">
                  <c:v>No Visits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'Prenatal Parts OFFS'!$C$17:$L$17</c:f>
              <c:strCache>
                <c:ptCount val="10"/>
                <c:pt idx="0">
                  <c:v>9</c:v>
                </c:pt>
                <c:pt idx="1">
                  <c:v>8</c:v>
                </c:pt>
                <c:pt idx="2">
                  <c:v>7</c:v>
                </c:pt>
                <c:pt idx="3">
                  <c:v>6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2</c:v>
                </c:pt>
                <c:pt idx="8">
                  <c:v>1</c:v>
                </c:pt>
                <c:pt idx="9">
                  <c:v>Delivery </c:v>
                </c:pt>
              </c:strCache>
            </c:strRef>
          </c:cat>
          <c:val>
            <c:numRef>
              <c:f>'Prenatal Parts OFFS'!$C$19:$L$19</c:f>
              <c:numCache>
                <c:formatCode>0.0%</c:formatCode>
                <c:ptCount val="10"/>
                <c:pt idx="0">
                  <c:v>4.592665865894157E-2</c:v>
                </c:pt>
                <c:pt idx="1">
                  <c:v>0.10700911467533385</c:v>
                </c:pt>
                <c:pt idx="2">
                  <c:v>0.14201935985303468</c:v>
                </c:pt>
                <c:pt idx="3">
                  <c:v>0.11518759273652229</c:v>
                </c:pt>
                <c:pt idx="4">
                  <c:v>8.6456934925457501E-2</c:v>
                </c:pt>
                <c:pt idx="5">
                  <c:v>6.5781106479191692E-2</c:v>
                </c:pt>
                <c:pt idx="6">
                  <c:v>4.8364304387762312E-2</c:v>
                </c:pt>
                <c:pt idx="7">
                  <c:v>3.147742528085918E-2</c:v>
                </c:pt>
                <c:pt idx="8">
                  <c:v>1.6136154878824277E-2</c:v>
                </c:pt>
                <c:pt idx="9">
                  <c:v>9.8212393132198119E-3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DEE-4541-A0EF-A3DE24115F85}"/>
            </c:ext>
          </c:extLst>
        </c:ser>
        <c:ser>
          <c:idx val="3"/>
          <c:order val="6"/>
          <c:tx>
            <c:strRef>
              <c:f>'Prenatal Parts OFFS'!$A$21:$B$21</c:f>
              <c:strCache>
                <c:ptCount val="2"/>
                <c:pt idx="0">
                  <c:v>Pre-SMMC FFS</c:v>
                </c:pt>
                <c:pt idx="1">
                  <c:v>No Visits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'Prenatal Parts OFFS'!$C$17:$L$17</c:f>
              <c:strCache>
                <c:ptCount val="10"/>
                <c:pt idx="0">
                  <c:v>9</c:v>
                </c:pt>
                <c:pt idx="1">
                  <c:v>8</c:v>
                </c:pt>
                <c:pt idx="2">
                  <c:v>7</c:v>
                </c:pt>
                <c:pt idx="3">
                  <c:v>6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2</c:v>
                </c:pt>
                <c:pt idx="8">
                  <c:v>1</c:v>
                </c:pt>
                <c:pt idx="9">
                  <c:v>Delivery </c:v>
                </c:pt>
              </c:strCache>
            </c:strRef>
          </c:cat>
          <c:val>
            <c:numRef>
              <c:f>'Prenatal Parts OFFS'!$C$21:$L$21</c:f>
              <c:numCache>
                <c:formatCode>0.0%</c:formatCode>
                <c:ptCount val="10"/>
                <c:pt idx="0">
                  <c:v>0.12847982759838902</c:v>
                </c:pt>
                <c:pt idx="1">
                  <c:v>0.18111884406132975</c:v>
                </c:pt>
                <c:pt idx="2">
                  <c:v>0.16280117289620574</c:v>
                </c:pt>
                <c:pt idx="3">
                  <c:v>0.10192185402388186</c:v>
                </c:pt>
                <c:pt idx="4">
                  <c:v>6.4129513177418218E-2</c:v>
                </c:pt>
                <c:pt idx="5">
                  <c:v>4.2446831060552533E-2</c:v>
                </c:pt>
                <c:pt idx="6">
                  <c:v>2.4500105984596905E-2</c:v>
                </c:pt>
                <c:pt idx="7">
                  <c:v>1.0042040556772415E-2</c:v>
                </c:pt>
                <c:pt idx="8">
                  <c:v>2.2786688334628701E-3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DEE-4541-A0EF-A3DE24115F85}"/>
            </c:ext>
          </c:extLst>
        </c:ser>
        <c:ser>
          <c:idx val="5"/>
          <c:order val="7"/>
          <c:tx>
            <c:strRef>
              <c:f>'Prenatal Parts OFFS'!$A$23:$B$23</c:f>
              <c:strCache>
                <c:ptCount val="2"/>
                <c:pt idx="0">
                  <c:v>Pre-SMMC Plan</c:v>
                </c:pt>
                <c:pt idx="1">
                  <c:v>No Visits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'Prenatal Parts OFFS'!$C$17:$L$17</c:f>
              <c:strCache>
                <c:ptCount val="10"/>
                <c:pt idx="0">
                  <c:v>9</c:v>
                </c:pt>
                <c:pt idx="1">
                  <c:v>8</c:v>
                </c:pt>
                <c:pt idx="2">
                  <c:v>7</c:v>
                </c:pt>
                <c:pt idx="3">
                  <c:v>6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2</c:v>
                </c:pt>
                <c:pt idx="8">
                  <c:v>1</c:v>
                </c:pt>
                <c:pt idx="9">
                  <c:v>Delivery </c:v>
                </c:pt>
              </c:strCache>
            </c:strRef>
          </c:cat>
          <c:val>
            <c:numRef>
              <c:f>'Prenatal Parts OFFS'!$C$23:$L$23</c:f>
              <c:numCache>
                <c:formatCode>0.0%</c:formatCode>
                <c:ptCount val="10"/>
                <c:pt idx="0">
                  <c:v>0.12102557761605313</c:v>
                </c:pt>
                <c:pt idx="1">
                  <c:v>9.790327139122447E-2</c:v>
                </c:pt>
                <c:pt idx="2">
                  <c:v>6.2504416024871057E-2</c:v>
                </c:pt>
                <c:pt idx="3">
                  <c:v>3.9620575143079206E-2</c:v>
                </c:pt>
                <c:pt idx="4">
                  <c:v>2.389069455239172E-2</c:v>
                </c:pt>
                <c:pt idx="5">
                  <c:v>1.543842294919805E-2</c:v>
                </c:pt>
                <c:pt idx="6">
                  <c:v>9.7859111142513961E-3</c:v>
                </c:pt>
                <c:pt idx="7">
                  <c:v>4.8752914576414893E-3</c:v>
                </c:pt>
                <c:pt idx="8">
                  <c:v>5.2109093478414472E-4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DEE-4541-A0EF-A3DE24115F85}"/>
            </c:ext>
          </c:extLst>
        </c:ser>
        <c:ser>
          <c:idx val="0"/>
          <c:order val="8"/>
          <c:tx>
            <c:strRef>
              <c:f>'Prenatal Parts OFFS'!$A$18:$B$18</c:f>
              <c:strCache>
                <c:ptCount val="2"/>
                <c:pt idx="0">
                  <c:v>Not in Medicaid</c:v>
                </c:pt>
                <c:pt idx="1">
                  <c:v>No Visits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'Prenatal Parts OFFS'!$C$17:$L$17</c:f>
              <c:strCache>
                <c:ptCount val="10"/>
                <c:pt idx="0">
                  <c:v>9</c:v>
                </c:pt>
                <c:pt idx="1">
                  <c:v>8</c:v>
                </c:pt>
                <c:pt idx="2">
                  <c:v>7</c:v>
                </c:pt>
                <c:pt idx="3">
                  <c:v>6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2</c:v>
                </c:pt>
                <c:pt idx="8">
                  <c:v>1</c:v>
                </c:pt>
                <c:pt idx="9">
                  <c:v>Delivery </c:v>
                </c:pt>
              </c:strCache>
            </c:strRef>
          </c:cat>
          <c:val>
            <c:numRef>
              <c:f>'Prenatal Parts OFFS'!$C$18:$L$18</c:f>
              <c:numCache>
                <c:formatCode>0.0%</c:formatCode>
                <c:ptCount val="10"/>
                <c:pt idx="0">
                  <c:v>0.55557125697731935</c:v>
                </c:pt>
                <c:pt idx="1">
                  <c:v>0.39881120610471277</c:v>
                </c:pt>
                <c:pt idx="2">
                  <c:v>0.21193386561153113</c:v>
                </c:pt>
                <c:pt idx="3">
                  <c:v>0.12564473963117359</c:v>
                </c:pt>
                <c:pt idx="4">
                  <c:v>7.810181586942698E-2</c:v>
                </c:pt>
                <c:pt idx="5">
                  <c:v>4.6933512329541439E-2</c:v>
                </c:pt>
                <c:pt idx="6">
                  <c:v>2.2857344732565534E-2</c:v>
                </c:pt>
                <c:pt idx="7">
                  <c:v>7.736875574083233E-3</c:v>
                </c:pt>
                <c:pt idx="8">
                  <c:v>1.8723945453260793E-3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DEE-4541-A0EF-A3DE24115F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round/>
            </a:ln>
            <a:effectLst/>
          </c:spPr>
        </c:dropLines>
        <c:axId val="85787008"/>
        <c:axId val="85788928"/>
      </c:areaChart>
      <c:catAx>
        <c:axId val="857870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 Rounded MT Bold" panose="020F0704030504030204" pitchFamily="34" charset="0"/>
                    <a:ea typeface="+mn-ea"/>
                    <a:cs typeface="+mn-cs"/>
                  </a:defRPr>
                </a:pPr>
                <a:r>
                  <a:rPr lang="en-US" sz="900">
                    <a:solidFill>
                      <a:sysClr val="windowText" lastClr="000000"/>
                    </a:solidFill>
                    <a:latin typeface="Arial Rounded MT Bold" panose="020F0704030504030204" pitchFamily="34" charset="0"/>
                  </a:rPr>
                  <a:t>Months Prior to Delivery</a:t>
                </a:r>
              </a:p>
            </c:rich>
          </c:tx>
          <c:layout>
            <c:manualLayout>
              <c:xMode val="edge"/>
              <c:yMode val="edge"/>
              <c:x val="0.3915804325688797"/>
              <c:y val="0.9179263103475702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pPr>
            <a:endParaRPr lang="en-US"/>
          </a:p>
        </c:txPr>
        <c:crossAx val="85788928"/>
        <c:crosses val="autoZero"/>
        <c:auto val="1"/>
        <c:lblAlgn val="ctr"/>
        <c:lblOffset val="100"/>
        <c:noMultiLvlLbl val="0"/>
      </c:catAx>
      <c:valAx>
        <c:axId val="8578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pPr>
            <a:endParaRPr lang="en-US"/>
          </a:p>
        </c:txPr>
        <c:crossAx val="85787008"/>
        <c:crosses val="autoZero"/>
        <c:crossBetween val="midCat"/>
        <c:majorUnit val="0.2"/>
      </c:valAx>
      <c:spPr>
        <a:noFill/>
        <a:ln w="12700">
          <a:solidFill>
            <a:schemeClr val="tx1"/>
          </a:solidFill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15529308836397"/>
          <c:y val="9.565690756545342E-2"/>
          <c:w val="0.85528915135608052"/>
          <c:h val="0.71767164425547725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 Rounded MT Bold" panose="020F07040305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FDOSPLANLAG!$E$2:$E$12</c:f>
              <c:strCach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No Plan</c:v>
                </c:pt>
              </c:strCache>
            </c:strRef>
          </c:cat>
          <c:val>
            <c:numRef>
              <c:f>FDOSPLANLAG!$D$2:$D$12</c:f>
              <c:numCache>
                <c:formatCode>0.0%</c:formatCode>
                <c:ptCount val="11"/>
                <c:pt idx="0">
                  <c:v>0.28534586306790077</c:v>
                </c:pt>
                <c:pt idx="1">
                  <c:v>0.14235497774323466</c:v>
                </c:pt>
                <c:pt idx="2">
                  <c:v>0.19894192044089593</c:v>
                </c:pt>
                <c:pt idx="3">
                  <c:v>0.1375856708824984</c:v>
                </c:pt>
                <c:pt idx="4">
                  <c:v>9.0625662403730656E-2</c:v>
                </c:pt>
                <c:pt idx="5">
                  <c:v>7.0126474952306936E-2</c:v>
                </c:pt>
                <c:pt idx="6">
                  <c:v>3.7827669045432062E-2</c:v>
                </c:pt>
                <c:pt idx="7">
                  <c:v>1.8291175015897689E-2</c:v>
                </c:pt>
                <c:pt idx="8">
                  <c:v>4.5573376669257402E-3</c:v>
                </c:pt>
                <c:pt idx="9">
                  <c:v>3.3561789019995761E-4</c:v>
                </c:pt>
                <c:pt idx="10">
                  <c:v>1.4007630890977178E-2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3F-44F2-BCD7-DEE481E02D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85840256"/>
        <c:axId val="85842176"/>
      </c:barChart>
      <c:catAx>
        <c:axId val="858402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900" b="0"/>
                </a:pPr>
                <a:r>
                  <a:rPr lang="en-US" sz="900" b="0"/>
                  <a:t>Number of Months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pPr>
            <a:endParaRPr lang="en-US"/>
          </a:p>
        </c:txPr>
        <c:crossAx val="85842176"/>
        <c:crosses val="autoZero"/>
        <c:auto val="1"/>
        <c:lblAlgn val="ctr"/>
        <c:lblOffset val="100"/>
        <c:noMultiLvlLbl val="0"/>
      </c:catAx>
      <c:valAx>
        <c:axId val="85842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pPr>
            <a:endParaRPr lang="en-US"/>
          </a:p>
        </c:txPr>
        <c:crossAx val="85840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 Rounded MT Bold" panose="020F0704030504030204" pitchFamily="34" charset="0"/>
        </a:defRPr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0.46944</cdr:x>
      <cdr:y>0.60515</cdr:y>
    </cdr:from>
    <cdr:to>
      <cdr:x>0.71111</cdr:x>
      <cdr:y>0.71225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31657" y="1660042"/>
          <a:ext cx="994423" cy="2937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>
              <a:solidFill>
                <a:schemeClr val="bg1"/>
              </a:solidFill>
              <a:latin typeface="Arial Rounded MT Bold" panose="020F0704030504030204" pitchFamily="34" charset="0"/>
            </a:rPr>
            <a:t>Prenatal Visits</a:t>
          </a:r>
        </a:p>
      </cdr:txBody>
    </cdr:sp>
  </cdr:relSizeAnchor>
  <cdr:relSizeAnchor xmlns:cdr="http://schemas.openxmlformats.org/drawingml/2006/chartDrawing">
    <cdr:from>
      <cdr:x>0.16898</cdr:x>
      <cdr:y>0.30556</cdr:y>
    </cdr:from>
    <cdr:to>
      <cdr:x>0.47454</cdr:x>
      <cdr:y>0.37153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695325" y="838199"/>
          <a:ext cx="1257300" cy="180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>
              <a:solidFill>
                <a:schemeClr val="bg1"/>
              </a:solidFill>
              <a:latin typeface="Arial Rounded MT Bold" panose="020F0704030504030204" pitchFamily="34" charset="0"/>
            </a:rPr>
            <a:t>No</a:t>
          </a:r>
          <a:r>
            <a:rPr lang="en-US" sz="900" baseline="0">
              <a:solidFill>
                <a:schemeClr val="bg1"/>
              </a:solidFill>
              <a:latin typeface="Arial Rounded MT Bold" panose="020F0704030504030204" pitchFamily="34" charset="0"/>
            </a:rPr>
            <a:t> Prenatal Visits</a:t>
          </a:r>
          <a:endParaRPr lang="en-US" sz="900">
            <a:solidFill>
              <a:schemeClr val="bg1"/>
            </a:solidFill>
            <a:latin typeface="Arial Rounded MT Bold" panose="020F070403050403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0.27332</cdr:x>
      <cdr:y>0.70682</cdr:y>
    </cdr:from>
    <cdr:to>
      <cdr:x>0.40536</cdr:x>
      <cdr:y>0.78644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38502" y="2196129"/>
          <a:ext cx="888174" cy="2473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>
              <a:solidFill>
                <a:schemeClr val="bg1"/>
              </a:solidFill>
              <a:latin typeface="Arial Rounded MT Bold" panose="020F0704030504030204" pitchFamily="34" charset="0"/>
            </a:rPr>
            <a:t>SMMC</a:t>
          </a:r>
        </a:p>
      </cdr:txBody>
    </cdr:sp>
  </cdr:relSizeAnchor>
  <cdr:relSizeAnchor xmlns:cdr="http://schemas.openxmlformats.org/drawingml/2006/chartDrawing">
    <cdr:from>
      <cdr:x>0.24281</cdr:x>
      <cdr:y>0.57021</cdr:y>
    </cdr:from>
    <cdr:to>
      <cdr:x>0.33847</cdr:x>
      <cdr:y>0.65808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51206" y="1488170"/>
          <a:ext cx="492938" cy="2293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>
              <a:solidFill>
                <a:schemeClr val="bg1"/>
              </a:solidFill>
              <a:latin typeface="Arial Rounded MT Bold" panose="020F0704030504030204" pitchFamily="34" charset="0"/>
            </a:rPr>
            <a:t>FFS</a:t>
          </a:r>
        </a:p>
      </cdr:txBody>
    </cdr:sp>
  </cdr:relSizeAnchor>
  <cdr:relSizeAnchor xmlns:cdr="http://schemas.openxmlformats.org/drawingml/2006/chartDrawing">
    <cdr:from>
      <cdr:x>0.09935</cdr:x>
      <cdr:y>0.46758</cdr:y>
    </cdr:from>
    <cdr:to>
      <cdr:x>0.40789</cdr:x>
      <cdr:y>0.59389</cdr:y>
    </cdr:to>
    <cdr:sp macro="" textlink="">
      <cdr:nvSpPr>
        <cdr:cNvPr id="4" name="TextBox 3"/>
        <cdr:cNvSpPr txBox="1"/>
      </cdr:nvSpPr>
      <cdr:spPr>
        <a:xfrm xmlns:a="http://schemas.openxmlformats.org/drawingml/2006/main" rot="20013785">
          <a:off x="511971" y="1220310"/>
          <a:ext cx="1589915" cy="329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>
              <a:solidFill>
                <a:schemeClr val="bg1"/>
              </a:solidFill>
              <a:latin typeface="Arial Rounded MT Bold" panose="020F0704030504030204" pitchFamily="34" charset="0"/>
            </a:rPr>
            <a:t>Pre-SMMC FFS</a:t>
          </a:r>
        </a:p>
      </cdr:txBody>
    </cdr:sp>
  </cdr:relSizeAnchor>
  <cdr:relSizeAnchor xmlns:cdr="http://schemas.openxmlformats.org/drawingml/2006/chartDrawing">
    <cdr:from>
      <cdr:x>0.0833</cdr:x>
      <cdr:y>0.29285</cdr:y>
    </cdr:from>
    <cdr:to>
      <cdr:x>0.29033</cdr:x>
      <cdr:y>0.36973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250" y="764306"/>
          <a:ext cx="1066831" cy="2006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>
              <a:solidFill>
                <a:schemeClr val="bg1"/>
              </a:solidFill>
              <a:latin typeface="Arial Rounded MT Bold" panose="020F0704030504030204" pitchFamily="34" charset="0"/>
            </a:rPr>
            <a:t>Not in Medicaid</a:t>
          </a:r>
        </a:p>
      </cdr:txBody>
    </cdr:sp>
  </cdr:relSizeAnchor>
  <cdr:relSizeAnchor xmlns:cdr="http://schemas.openxmlformats.org/drawingml/2006/chartDrawing">
    <cdr:from>
      <cdr:x>0.08416</cdr:x>
      <cdr:y>0.42858</cdr:y>
    </cdr:from>
    <cdr:to>
      <cdr:x>0.32318</cdr:x>
      <cdr:y>0.52742</cdr:y>
    </cdr:to>
    <cdr:sp macro="" textlink="">
      <cdr:nvSpPr>
        <cdr:cNvPr id="6" name="TextBox 5"/>
        <cdr:cNvSpPr txBox="1"/>
      </cdr:nvSpPr>
      <cdr:spPr>
        <a:xfrm xmlns:a="http://schemas.openxmlformats.org/drawingml/2006/main" rot="20026704">
          <a:off x="433697" y="1118529"/>
          <a:ext cx="1231635" cy="2579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>
              <a:solidFill>
                <a:schemeClr val="bg1"/>
              </a:solidFill>
              <a:latin typeface="Arial Rounded MT Bold" panose="020F0704030504030204" pitchFamily="34" charset="0"/>
            </a:rPr>
            <a:t>Pre-SMMC Plan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0.3029</cdr:x>
      <cdr:y>0.7455</cdr:y>
    </cdr:from>
    <cdr:to>
      <cdr:x>0.471</cdr:x>
      <cdr:y>0.84378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89546" y="2249555"/>
          <a:ext cx="937635" cy="2965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>
              <a:solidFill>
                <a:schemeClr val="bg1"/>
              </a:solidFill>
              <a:latin typeface="Arial Rounded MT Bold" panose="020F0704030504030204" pitchFamily="34" charset="0"/>
            </a:rPr>
            <a:t>SMMC Visits</a:t>
          </a:r>
        </a:p>
      </cdr:txBody>
    </cdr:sp>
  </cdr:relSizeAnchor>
  <cdr:relSizeAnchor xmlns:cdr="http://schemas.openxmlformats.org/drawingml/2006/chartDrawing">
    <cdr:from>
      <cdr:x>0.24454</cdr:x>
      <cdr:y>0.6638</cdr:y>
    </cdr:from>
    <cdr:to>
      <cdr:x>0.38763</cdr:x>
      <cdr:y>0.72933</cdr:y>
    </cdr:to>
    <cdr:sp macro="" textlink="">
      <cdr:nvSpPr>
        <cdr:cNvPr id="3" name="TextBox 2"/>
        <cdr:cNvSpPr txBox="1"/>
      </cdr:nvSpPr>
      <cdr:spPr>
        <a:xfrm xmlns:a="http://schemas.openxmlformats.org/drawingml/2006/main" rot="19493203">
          <a:off x="1364029" y="2003030"/>
          <a:ext cx="798133" cy="197738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>
              <a:solidFill>
                <a:schemeClr val="bg1"/>
              </a:solidFill>
              <a:latin typeface="Arial Rounded MT Bold" panose="020F0704030504030204" pitchFamily="34" charset="0"/>
            </a:rPr>
            <a:t>FFS Visits</a:t>
          </a:r>
        </a:p>
      </cdr:txBody>
    </cdr:sp>
  </cdr:relSizeAnchor>
  <cdr:relSizeAnchor xmlns:cdr="http://schemas.openxmlformats.org/drawingml/2006/chartDrawing">
    <cdr:from>
      <cdr:x>0.19984</cdr:x>
      <cdr:y>0.56128</cdr:y>
    </cdr:from>
    <cdr:to>
      <cdr:x>0.46786</cdr:x>
      <cdr:y>0.61599</cdr:y>
    </cdr:to>
    <cdr:sp macro="" textlink="">
      <cdr:nvSpPr>
        <cdr:cNvPr id="4" name="TextBox 3"/>
        <cdr:cNvSpPr txBox="1"/>
      </cdr:nvSpPr>
      <cdr:spPr>
        <a:xfrm xmlns:a="http://schemas.openxmlformats.org/drawingml/2006/main" rot="19441331">
          <a:off x="1114649" y="1693679"/>
          <a:ext cx="1494973" cy="165088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>
              <a:solidFill>
                <a:schemeClr val="bg1"/>
              </a:solidFill>
              <a:latin typeface="Arial Rounded MT Bold" panose="020F0704030504030204" pitchFamily="34" charset="0"/>
            </a:rPr>
            <a:t>Pre-SMMC FFS Visits</a:t>
          </a:r>
          <a:r>
            <a:rPr lang="en-US" sz="800" baseline="0">
              <a:solidFill>
                <a:schemeClr val="bg1"/>
              </a:solidFill>
              <a:latin typeface="Arial Rounded MT Bold" panose="020F0704030504030204" pitchFamily="34" charset="0"/>
            </a:rPr>
            <a:t> </a:t>
          </a:r>
          <a:endParaRPr lang="en-US" sz="800">
            <a:solidFill>
              <a:schemeClr val="bg1"/>
            </a:solidFill>
            <a:latin typeface="Arial Rounded MT Bold" panose="020F0704030504030204" pitchFamily="34" charset="0"/>
          </a:endParaRPr>
        </a:p>
      </cdr:txBody>
    </cdr:sp>
  </cdr:relSizeAnchor>
  <cdr:relSizeAnchor xmlns:cdr="http://schemas.openxmlformats.org/drawingml/2006/chartDrawing">
    <cdr:from>
      <cdr:x>0.15301</cdr:x>
      <cdr:y>0.58141</cdr:y>
    </cdr:from>
    <cdr:to>
      <cdr:x>0.33778</cdr:x>
      <cdr:y>0.65448</cdr:y>
    </cdr:to>
    <cdr:sp macro="" textlink="">
      <cdr:nvSpPr>
        <cdr:cNvPr id="5" name="TextBox 4"/>
        <cdr:cNvSpPr txBox="1"/>
      </cdr:nvSpPr>
      <cdr:spPr>
        <a:xfrm xmlns:a="http://schemas.openxmlformats.org/drawingml/2006/main" rot="19170576">
          <a:off x="853451" y="1754427"/>
          <a:ext cx="1030617" cy="220487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>
              <a:solidFill>
                <a:schemeClr val="bg1"/>
              </a:solidFill>
              <a:latin typeface="Arial Rounded MT Bold" panose="020F0704030504030204" pitchFamily="34" charset="0"/>
            </a:rPr>
            <a:t>SMMC No Visits</a:t>
          </a:r>
        </a:p>
      </cdr:txBody>
    </cdr:sp>
  </cdr:relSizeAnchor>
  <cdr:relSizeAnchor xmlns:cdr="http://schemas.openxmlformats.org/drawingml/2006/chartDrawing">
    <cdr:from>
      <cdr:x>0.12858</cdr:x>
      <cdr:y>0.53123</cdr:y>
    </cdr:from>
    <cdr:to>
      <cdr:x>0.28853</cdr:x>
      <cdr:y>0.61944</cdr:y>
    </cdr:to>
    <cdr:sp macro="" textlink="">
      <cdr:nvSpPr>
        <cdr:cNvPr id="6" name="TextBox 5"/>
        <cdr:cNvSpPr txBox="1"/>
      </cdr:nvSpPr>
      <cdr:spPr>
        <a:xfrm xmlns:a="http://schemas.openxmlformats.org/drawingml/2006/main" rot="19113733">
          <a:off x="717180" y="1602999"/>
          <a:ext cx="892193" cy="266175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>
              <a:solidFill>
                <a:schemeClr val="bg1"/>
              </a:solidFill>
              <a:latin typeface="Arial Rounded MT Bold" panose="020F0704030504030204" pitchFamily="34" charset="0"/>
            </a:rPr>
            <a:t>FFS No Visits</a:t>
          </a:r>
        </a:p>
      </cdr:txBody>
    </cdr:sp>
  </cdr:relSizeAnchor>
  <cdr:relSizeAnchor xmlns:cdr="http://schemas.openxmlformats.org/drawingml/2006/chartDrawing">
    <cdr:from>
      <cdr:x>0.07912</cdr:x>
      <cdr:y>0.40654</cdr:y>
    </cdr:from>
    <cdr:to>
      <cdr:x>0.34308</cdr:x>
      <cdr:y>0.47963</cdr:y>
    </cdr:to>
    <cdr:sp macro="" textlink="">
      <cdr:nvSpPr>
        <cdr:cNvPr id="7" name="TextBox 6"/>
        <cdr:cNvSpPr txBox="1"/>
      </cdr:nvSpPr>
      <cdr:spPr>
        <a:xfrm xmlns:a="http://schemas.openxmlformats.org/drawingml/2006/main" rot="19105778">
          <a:off x="441309" y="1226741"/>
          <a:ext cx="1472327" cy="220550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>
              <a:solidFill>
                <a:schemeClr val="bg1"/>
              </a:solidFill>
              <a:latin typeface="Arial Rounded MT Bold" panose="020F0704030504030204" pitchFamily="34" charset="0"/>
            </a:rPr>
            <a:t>Pre-SMMC FFS No Visits</a:t>
          </a:r>
        </a:p>
      </cdr:txBody>
    </cdr:sp>
  </cdr:relSizeAnchor>
  <cdr:relSizeAnchor xmlns:cdr="http://schemas.openxmlformats.org/drawingml/2006/chartDrawing">
    <cdr:from>
      <cdr:x>0.05008</cdr:x>
      <cdr:y>0.3556</cdr:y>
    </cdr:from>
    <cdr:to>
      <cdr:x>0.3071</cdr:x>
      <cdr:y>0.41608</cdr:y>
    </cdr:to>
    <cdr:sp macro="" textlink="">
      <cdr:nvSpPr>
        <cdr:cNvPr id="8" name="TextBox 7"/>
        <cdr:cNvSpPr txBox="1"/>
      </cdr:nvSpPr>
      <cdr:spPr>
        <a:xfrm xmlns:a="http://schemas.openxmlformats.org/drawingml/2006/main" rot="18978970">
          <a:off x="279317" y="1073016"/>
          <a:ext cx="1433617" cy="1825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>
              <a:solidFill>
                <a:schemeClr val="bg1"/>
              </a:solidFill>
              <a:latin typeface="Arial Rounded MT Bold" panose="020F0704030504030204" pitchFamily="34" charset="0"/>
            </a:rPr>
            <a:t>Pre-SMMC</a:t>
          </a:r>
          <a:r>
            <a:rPr lang="en-US" sz="800" baseline="0">
              <a:solidFill>
                <a:schemeClr val="bg1"/>
              </a:solidFill>
              <a:latin typeface="Arial Rounded MT Bold" panose="020F0704030504030204" pitchFamily="34" charset="0"/>
            </a:rPr>
            <a:t> Plan No Visits</a:t>
          </a:r>
          <a:endParaRPr lang="en-US" sz="800">
            <a:solidFill>
              <a:schemeClr val="bg1"/>
            </a:solidFill>
            <a:latin typeface="Arial Rounded MT Bold" panose="020F0704030504030204" pitchFamily="34" charset="0"/>
          </a:endParaRPr>
        </a:p>
      </cdr:txBody>
    </cdr:sp>
  </cdr:relSizeAnchor>
  <cdr:relSizeAnchor xmlns:cdr="http://schemas.openxmlformats.org/drawingml/2006/chartDrawing">
    <cdr:from>
      <cdr:x>0.07972</cdr:x>
      <cdr:y>0.10603</cdr:y>
    </cdr:from>
    <cdr:to>
      <cdr:x>0.3791</cdr:x>
      <cdr:y>0.16098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44672" y="319945"/>
          <a:ext cx="1669878" cy="1658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>
              <a:solidFill>
                <a:schemeClr val="bg1"/>
              </a:solidFill>
              <a:latin typeface="Arial Rounded MT Bold" panose="020F0704030504030204" pitchFamily="34" charset="0"/>
            </a:rPr>
            <a:t>Not in Medicaid No Visits</a:t>
          </a:r>
        </a:p>
      </cdr:txBody>
    </cdr:sp>
  </cdr:relSizeAnchor>
  <cdr:relSizeAnchor xmlns:cdr="http://schemas.openxmlformats.org/drawingml/2006/chartDrawing">
    <cdr:from>
      <cdr:x>0.40436</cdr:x>
      <cdr:y>0.36815</cdr:y>
    </cdr:from>
    <cdr:to>
      <cdr:x>0.63069</cdr:x>
      <cdr:y>0.43367</cdr:y>
    </cdr:to>
    <cdr:sp macro="" textlink="">
      <cdr:nvSpPr>
        <cdr:cNvPr id="10" name="TextBox 9"/>
        <cdr:cNvSpPr txBox="1"/>
      </cdr:nvSpPr>
      <cdr:spPr>
        <a:xfrm xmlns:a="http://schemas.openxmlformats.org/drawingml/2006/main" rot="19972696">
          <a:off x="2255448" y="1110908"/>
          <a:ext cx="1262432" cy="1977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>
              <a:solidFill>
                <a:schemeClr val="bg1"/>
              </a:solidFill>
              <a:latin typeface="Arial Rounded MT Bold" panose="020F0704030504030204" pitchFamily="34" charset="0"/>
            </a:rPr>
            <a:t>Pre-SMMC Plan Visits</a:t>
          </a:r>
        </a:p>
      </cdr:txBody>
    </cdr:sp>
  </cdr:relSizeAnchor>
  <cdr:relSizeAnchor xmlns:cdr="http://schemas.openxmlformats.org/drawingml/2006/chartDrawing">
    <cdr:from>
      <cdr:x>0.46553</cdr:x>
      <cdr:y>0.36657</cdr:y>
    </cdr:from>
    <cdr:to>
      <cdr:x>0.49142</cdr:x>
      <cdr:y>0.40565</cdr:y>
    </cdr:to>
    <cdr:sp macro="" textlink="">
      <cdr:nvSpPr>
        <cdr:cNvPr id="11" name="Up Arrow 10"/>
        <cdr:cNvSpPr/>
      </cdr:nvSpPr>
      <cdr:spPr>
        <a:xfrm xmlns:a="http://schemas.openxmlformats.org/drawingml/2006/main" rot="20183374">
          <a:off x="2596633" y="1106128"/>
          <a:ext cx="144410" cy="117924"/>
        </a:xfrm>
        <a:prstGeom xmlns:a="http://schemas.openxmlformats.org/drawingml/2006/main" prst="upArrow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1804"/>
          </a:xfrm>
          <a:prstGeom prst="rect">
            <a:avLst/>
          </a:prstGeom>
        </p:spPr>
        <p:txBody>
          <a:bodyPr vert="horz" lIns="92823" tIns="46411" rIns="92823" bIns="4641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23" tIns="46411" rIns="92823" bIns="46411" rtlCol="0"/>
          <a:lstStyle>
            <a:lvl1pPr algn="r">
              <a:defRPr sz="1200"/>
            </a:lvl1pPr>
          </a:lstStyle>
          <a:p>
            <a:fld id="{B186A4B3-CC3A-4F91-BE00-251F2072146A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668"/>
            <a:ext cx="3037840" cy="461804"/>
          </a:xfrm>
          <a:prstGeom prst="rect">
            <a:avLst/>
          </a:prstGeom>
        </p:spPr>
        <p:txBody>
          <a:bodyPr vert="horz" lIns="92823" tIns="46411" rIns="92823" bIns="4641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23" tIns="46411" rIns="92823" bIns="46411" rtlCol="0" anchor="b"/>
          <a:lstStyle>
            <a:lvl1pPr algn="r">
              <a:defRPr sz="1200"/>
            </a:lvl1pPr>
          </a:lstStyle>
          <a:p>
            <a:fld id="{E0D26305-2AB5-4D33-AC2C-ACB0F54827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28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1804"/>
          </a:xfrm>
          <a:prstGeom prst="rect">
            <a:avLst/>
          </a:prstGeom>
        </p:spPr>
        <p:txBody>
          <a:bodyPr vert="horz" lIns="92823" tIns="46411" rIns="92823" bIns="4641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23" tIns="46411" rIns="92823" bIns="46411" rtlCol="0"/>
          <a:lstStyle>
            <a:lvl1pPr algn="r">
              <a:defRPr sz="1200"/>
            </a:lvl1pPr>
          </a:lstStyle>
          <a:p>
            <a:fld id="{C81A33DF-AFE3-4BDC-A89F-0B35E7E80216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23" tIns="46411" rIns="92823" bIns="4641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23" tIns="46411" rIns="92823" bIns="4641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668"/>
            <a:ext cx="3037840" cy="461804"/>
          </a:xfrm>
          <a:prstGeom prst="rect">
            <a:avLst/>
          </a:prstGeom>
        </p:spPr>
        <p:txBody>
          <a:bodyPr vert="horz" lIns="92823" tIns="46411" rIns="92823" bIns="4641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23" tIns="46411" rIns="92823" bIns="46411" rtlCol="0" anchor="b"/>
          <a:lstStyle>
            <a:lvl1pPr algn="r">
              <a:defRPr sz="1200"/>
            </a:lvl1pPr>
          </a:lstStyle>
          <a:p>
            <a:fld id="{8698A9B7-3E19-404D-921E-F43BFDF6EC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789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8A9B7-3E19-404D-921E-F43BFDF6ECD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086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8A9B7-3E19-404D-921E-F43BFDF6ECD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5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858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defRPr>
            </a:lvl1pPr>
          </a:lstStyle>
          <a:p>
            <a:fld id="{92351276-899D-4574-94CF-FDF2418DFF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858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defRPr>
            </a:lvl1pPr>
          </a:lstStyle>
          <a:p>
            <a:fld id="{92351276-899D-4574-94CF-FDF2418DFF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" y="0"/>
            <a:ext cx="9127098" cy="6858000"/>
          </a:xfrm>
          <a:prstGeom prst="rect">
            <a:avLst/>
          </a:prstGeom>
        </p:spPr>
      </p:pic>
      <p:sp>
        <p:nvSpPr>
          <p:cNvPr id="3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858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defRPr>
            </a:lvl1pPr>
          </a:lstStyle>
          <a:p>
            <a:fld id="{92351276-899D-4574-94CF-FDF2418DFF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858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defRPr>
            </a:lvl1pPr>
          </a:lstStyle>
          <a:p>
            <a:fld id="{92351276-899D-4574-94CF-FDF2418DFF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858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defRPr>
            </a:lvl1pPr>
          </a:lstStyle>
          <a:p>
            <a:fld id="{92351276-899D-4574-94CF-FDF2418DFF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858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defRPr>
            </a:lvl1pPr>
          </a:lstStyle>
          <a:p>
            <a:fld id="{92351276-899D-4574-94CF-FDF2418DFF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10"/>
          </p:nvPr>
        </p:nvSpPr>
        <p:spPr>
          <a:xfrm>
            <a:off x="6858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defRPr>
            </a:lvl1pPr>
          </a:lstStyle>
          <a:p>
            <a:fld id="{92351276-899D-4574-94CF-FDF2418DFF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858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defRPr>
            </a:lvl1pPr>
          </a:lstStyle>
          <a:p>
            <a:fld id="{92351276-899D-4574-94CF-FDF2418DFF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6052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858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defRPr>
            </a:lvl1pPr>
          </a:lstStyle>
          <a:p>
            <a:fld id="{92351276-899D-4574-94CF-FDF2418DFF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858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defRPr>
            </a:lvl1pPr>
          </a:lstStyle>
          <a:p>
            <a:fld id="{92351276-899D-4574-94CF-FDF2418DFF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58" y="1"/>
            <a:ext cx="9151556" cy="68636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5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80" r:id="rId8"/>
    <p:sldLayoutId id="2147483676" r:id="rId9"/>
    <p:sldLayoutId id="2147483677" r:id="rId10"/>
    <p:sldLayoutId id="2147483678" r:id="rId11"/>
    <p:sldLayoutId id="214748367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70C0"/>
          </a:solidFill>
          <a:effectLst/>
          <a:latin typeface="Myriad Pro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C00000"/>
        </a:buClr>
        <a:buFont typeface="Arial" pitchFamily="34" charset="0"/>
        <a:buChar char="•"/>
        <a:defRPr sz="3200" kern="1200">
          <a:solidFill>
            <a:schemeClr val="tx1"/>
          </a:solidFill>
          <a:latin typeface="Minion Pro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C00000"/>
        </a:buClr>
        <a:buFont typeface="Arial" pitchFamily="34" charset="0"/>
        <a:buChar char="–"/>
        <a:defRPr sz="2800" kern="1200">
          <a:solidFill>
            <a:schemeClr val="tx1"/>
          </a:solidFill>
          <a:latin typeface="Minion Pro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itchFamily="34" charset="0"/>
        <a:buChar char="•"/>
        <a:defRPr sz="2400" kern="1200">
          <a:solidFill>
            <a:schemeClr val="tx1"/>
          </a:solidFill>
          <a:latin typeface="Minion Pro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itchFamily="34" charset="0"/>
        <a:buChar char="–"/>
        <a:defRPr sz="2000" kern="1200">
          <a:solidFill>
            <a:schemeClr val="tx1"/>
          </a:solidFill>
          <a:latin typeface="Minion Pro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itchFamily="34" charset="0"/>
        <a:buChar char="»"/>
        <a:defRPr sz="2000" kern="1200">
          <a:solidFill>
            <a:schemeClr val="tx1"/>
          </a:solidFill>
          <a:latin typeface="Minion Pro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ahca.myflorida.com/medicaid/Finance/data_analytics/BI/docs/Quarterly_SMMC_Report_Autumn_2016.pdf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Statewide Medicaid Managed Care Prenatal Report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600" dirty="0"/>
              <a:t>Produced by the Medicaid Data Analytics – Business Intelligence Unit</a:t>
            </a:r>
          </a:p>
          <a:p>
            <a:r>
              <a:rPr lang="en-US" sz="2600" dirty="0"/>
              <a:t>Presented by Rachel La Croix, Medicaid Quality Bureau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Earliest Month during Pregnancy with a Prenatal Visit, October 2013-September 2015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r>
              <a:rPr lang="en-US" sz="2400" dirty="0"/>
              <a:t>Of women that received a prenatal visit:</a:t>
            </a:r>
          </a:p>
          <a:p>
            <a:pPr lvl="1"/>
            <a:r>
              <a:rPr lang="en-US" sz="1800" dirty="0"/>
              <a:t>30% had first visit 7-9 months prior to delivery</a:t>
            </a:r>
          </a:p>
          <a:p>
            <a:pPr lvl="1"/>
            <a:r>
              <a:rPr lang="en-US" sz="1800" dirty="0"/>
              <a:t>49% had first visit 4-6 months prior to delivery</a:t>
            </a:r>
          </a:p>
          <a:p>
            <a:pPr lvl="1"/>
            <a:r>
              <a:rPr lang="en-US" sz="1800" dirty="0"/>
              <a:t>14% had first visit 1-3 months prior to delivery</a:t>
            </a:r>
          </a:p>
          <a:p>
            <a:pPr lvl="1"/>
            <a:r>
              <a:rPr lang="en-US" sz="1800" dirty="0"/>
              <a:t>70% had their first prenatal care visit later than the recommended 7 months prior to delivery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351276-899D-4574-94CF-FDF2418DFF16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400108554"/>
              </p:ext>
            </p:extLst>
          </p:nvPr>
        </p:nvGraphicFramePr>
        <p:xfrm>
          <a:off x="2590800" y="1752600"/>
          <a:ext cx="402971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7855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/>
              <a:t>Number of Months between First Pregnancy-Related Service and First Prenatal Visit, October 2013-September 2015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r>
              <a:rPr lang="en-US" sz="2400" dirty="0"/>
              <a:t>Of the women that received a prenatal visit:</a:t>
            </a:r>
          </a:p>
          <a:p>
            <a:pPr lvl="1"/>
            <a:r>
              <a:rPr lang="en-US" sz="2000" dirty="0"/>
              <a:t>76% had first prenatal visit in same month or month following their first pregnancy-related service</a:t>
            </a:r>
          </a:p>
          <a:p>
            <a:pPr lvl="1"/>
            <a:r>
              <a:rPr lang="en-US" sz="2000" dirty="0"/>
              <a:t>Only 8% waited longer than two months past first pregnancy-related service to receive their first prenatal visit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351276-899D-4574-94CF-FDF2418DFF16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984930211"/>
              </p:ext>
            </p:extLst>
          </p:nvPr>
        </p:nvGraphicFramePr>
        <p:xfrm>
          <a:off x="2286000" y="1752600"/>
          <a:ext cx="4521835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0053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Continuity of Prenatal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600" dirty="0"/>
              <a:t>Only 30% of women began prenatal care in 1st trimester</a:t>
            </a:r>
          </a:p>
          <a:p>
            <a:pPr lvl="0"/>
            <a:r>
              <a:rPr lang="en-US" sz="2600" dirty="0"/>
              <a:t>78.4% of women had at least one prenatal care visit in the 2nd trimester</a:t>
            </a:r>
          </a:p>
          <a:p>
            <a:pPr lvl="0"/>
            <a:r>
              <a:rPr lang="en-US" sz="2600" dirty="0"/>
              <a:t>92% of women received a prenatal care visit in the 3rd trimester</a:t>
            </a:r>
          </a:p>
          <a:p>
            <a:pPr lvl="0"/>
            <a:r>
              <a:rPr lang="en-US" sz="2600" dirty="0"/>
              <a:t>28.7% had at least one prenatal visit in all three trimesters of pregnancy</a:t>
            </a:r>
          </a:p>
          <a:p>
            <a:pPr lvl="0"/>
            <a:r>
              <a:rPr lang="en-US" sz="2600" dirty="0"/>
              <a:t>15% had one or more prenatal visits only in the 3rd trimester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351276-899D-4574-94CF-FDF2418DFF1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98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Number of Consecutive Months with at Least One Prenatal Visit in the Seven Months Prior to Delivery, October 2013-September 2015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 lvl="0"/>
            <a:endParaRPr lang="en-US" sz="1900" dirty="0"/>
          </a:p>
          <a:p>
            <a:pPr lvl="0"/>
            <a:endParaRPr lang="en-US" sz="1900" dirty="0"/>
          </a:p>
          <a:p>
            <a:pPr lvl="0"/>
            <a:endParaRPr lang="en-US" sz="1900" dirty="0"/>
          </a:p>
          <a:p>
            <a:pPr lvl="0"/>
            <a:endParaRPr lang="en-US" sz="1900" dirty="0"/>
          </a:p>
          <a:p>
            <a:pPr lvl="0"/>
            <a:endParaRPr lang="en-US" sz="1900" dirty="0"/>
          </a:p>
          <a:p>
            <a:pPr lvl="0"/>
            <a:endParaRPr lang="en-US" sz="1800" dirty="0"/>
          </a:p>
          <a:p>
            <a:pPr lvl="0"/>
            <a:endParaRPr lang="en-US" sz="1800" dirty="0"/>
          </a:p>
          <a:p>
            <a:pPr lvl="0"/>
            <a:endParaRPr lang="en-US" sz="1600" dirty="0"/>
          </a:p>
          <a:p>
            <a:pPr lvl="0"/>
            <a:endParaRPr lang="en-US" sz="1600" dirty="0"/>
          </a:p>
          <a:p>
            <a:pPr lvl="0"/>
            <a:r>
              <a:rPr lang="en-US" sz="1600" dirty="0"/>
              <a:t>85% of women received prenatal visits for less than the recommended 7 consecutive months prior to delivery.</a:t>
            </a:r>
          </a:p>
          <a:p>
            <a:pPr lvl="0"/>
            <a:r>
              <a:rPr lang="en-US" sz="1600" dirty="0"/>
              <a:t>71% had no more than two months without a prenatal visit between their first pregnancy-related service and the month of delivery.</a:t>
            </a:r>
          </a:p>
          <a:p>
            <a:pPr lvl="0"/>
            <a:r>
              <a:rPr lang="en-US" sz="1600" dirty="0"/>
              <a:t>72.6% missed no more than one month of prenatal visits after their 1st prenatal visit.</a:t>
            </a:r>
          </a:p>
          <a:p>
            <a:pPr lvl="0"/>
            <a:r>
              <a:rPr lang="en-US" sz="1600" dirty="0"/>
              <a:t>After first prenatal visit, 44% received a prenatal visit every month until delivery.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351276-899D-4574-94CF-FDF2418DFF16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317946857"/>
              </p:ext>
            </p:extLst>
          </p:nvPr>
        </p:nvGraphicFramePr>
        <p:xfrm>
          <a:off x="2362200" y="1447800"/>
          <a:ext cx="45720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3868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/>
              <a:t>Enrollment in each Month of Pregnancy of Women with a Delivery and No Prenatal Care Visits, October 2013-September 2015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sz="1800" dirty="0"/>
          </a:p>
          <a:p>
            <a:pPr lvl="0"/>
            <a:endParaRPr lang="en-US" sz="1800" dirty="0"/>
          </a:p>
          <a:p>
            <a:pPr lvl="0"/>
            <a:endParaRPr lang="en-US" sz="1800" dirty="0"/>
          </a:p>
          <a:p>
            <a:pPr lvl="0"/>
            <a:endParaRPr lang="en-US" sz="1800" dirty="0"/>
          </a:p>
          <a:p>
            <a:pPr lvl="0"/>
            <a:endParaRPr lang="en-US" sz="1800" dirty="0"/>
          </a:p>
          <a:p>
            <a:pPr lvl="0"/>
            <a:endParaRPr lang="en-US" sz="1800" dirty="0"/>
          </a:p>
          <a:p>
            <a:pPr lvl="0"/>
            <a:endParaRPr lang="en-US" sz="1800" dirty="0"/>
          </a:p>
          <a:p>
            <a:pPr lvl="0"/>
            <a:endParaRPr lang="en-US" sz="1800" dirty="0"/>
          </a:p>
          <a:p>
            <a:pPr lvl="0"/>
            <a:endParaRPr lang="en-US" sz="1800" dirty="0"/>
          </a:p>
          <a:p>
            <a:pPr lvl="0"/>
            <a:r>
              <a:rPr lang="en-US" sz="1800" dirty="0"/>
              <a:t>Six months before delivery, &gt;20% of women without a prenatal care visit were enrolled in MMA plans.  40% were in FFS.</a:t>
            </a:r>
          </a:p>
          <a:p>
            <a:pPr lvl="0"/>
            <a:r>
              <a:rPr lang="en-US" sz="1800" dirty="0"/>
              <a:t>Three months prior to delivery, 60% were enrolled in MMA plans, 30% were in FFS.  Less than 10% had yet to enroll in Medicaid.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351276-899D-4574-94CF-FDF2418DFF16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046167307"/>
              </p:ext>
            </p:extLst>
          </p:nvPr>
        </p:nvGraphicFramePr>
        <p:xfrm>
          <a:off x="2057400" y="1676400"/>
          <a:ext cx="5153025" cy="260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2231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Month of First Pregnancy-Related Service for Women with a Delivery, October 2013-September 2015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 lvl="0"/>
            <a:endParaRPr lang="en-US" sz="1900" dirty="0"/>
          </a:p>
          <a:p>
            <a:pPr lvl="0"/>
            <a:endParaRPr lang="en-US" sz="1900" dirty="0"/>
          </a:p>
          <a:p>
            <a:pPr lvl="0"/>
            <a:endParaRPr lang="en-US" sz="1900" dirty="0"/>
          </a:p>
          <a:p>
            <a:pPr lvl="0"/>
            <a:endParaRPr lang="en-US" sz="1900" dirty="0"/>
          </a:p>
          <a:p>
            <a:pPr lvl="0"/>
            <a:endParaRPr lang="en-US" sz="1900" dirty="0"/>
          </a:p>
          <a:p>
            <a:pPr lvl="0"/>
            <a:endParaRPr lang="en-US" sz="1900" dirty="0"/>
          </a:p>
          <a:p>
            <a:endParaRPr lang="en-US" sz="1800" dirty="0"/>
          </a:p>
          <a:p>
            <a:r>
              <a:rPr lang="en-US" sz="1800" dirty="0"/>
              <a:t>Six months prior to delivery or before, 72% of the women had received a service identifying their pregnancy.</a:t>
            </a:r>
          </a:p>
          <a:p>
            <a:pPr lvl="0"/>
            <a:r>
              <a:rPr lang="en-US" sz="1800" dirty="0"/>
              <a:t>Less that 11% had their first pregnancy-related service in the delivery month or three months prior.</a:t>
            </a:r>
          </a:p>
          <a:p>
            <a:pPr lvl="0"/>
            <a:r>
              <a:rPr lang="en-US" sz="1800" dirty="0"/>
              <a:t>Over half of women with a delivery had a pregnancy-related service early enough to allow prenatal visits to begin 7 months prior to delivery and continue in each month through delivery, yet only 15% achieved this recommendation.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351276-899D-4574-94CF-FDF2418DFF16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952627244"/>
              </p:ext>
            </p:extLst>
          </p:nvPr>
        </p:nvGraphicFramePr>
        <p:xfrm>
          <a:off x="2286000" y="1600200"/>
          <a:ext cx="4572000" cy="2346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6729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/>
              <a:t>Earliest Month of MMA Plan Enrollment during Pregnancy for Women with a Delivery, October 2013-September 2015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sz="2000" dirty="0"/>
          </a:p>
          <a:p>
            <a:pPr lvl="0"/>
            <a:endParaRPr lang="en-US" sz="2000" dirty="0"/>
          </a:p>
          <a:p>
            <a:pPr lvl="0"/>
            <a:endParaRPr lang="en-US" sz="2000" dirty="0"/>
          </a:p>
          <a:p>
            <a:pPr lvl="0"/>
            <a:endParaRPr lang="en-US" sz="2000" dirty="0"/>
          </a:p>
          <a:p>
            <a:pPr lvl="0"/>
            <a:endParaRPr lang="en-US" sz="2000" dirty="0"/>
          </a:p>
          <a:p>
            <a:pPr lvl="0"/>
            <a:endParaRPr lang="en-US" sz="2000" dirty="0"/>
          </a:p>
          <a:p>
            <a:pPr lvl="0"/>
            <a:endParaRPr lang="en-US" sz="2000" dirty="0"/>
          </a:p>
          <a:p>
            <a:pPr lvl="0"/>
            <a:r>
              <a:rPr lang="en-US" sz="2000" dirty="0"/>
              <a:t>37% of the women enrolled in MMA plans during the delivery month or 3 months prior.</a:t>
            </a:r>
          </a:p>
          <a:p>
            <a:pPr lvl="0"/>
            <a:r>
              <a:rPr lang="en-US" sz="2000" dirty="0"/>
              <a:t>Just over 61% enrolled in MMA plans 4 months or more prior to delivery.</a:t>
            </a:r>
          </a:p>
          <a:p>
            <a:pPr lvl="0"/>
            <a:r>
              <a:rPr lang="en-US" sz="2000" dirty="0"/>
              <a:t>22% of women were enrolled in MMA plans early enough for plans to cover 7 months of prenatal visits prior to delivery.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351276-899D-4574-94CF-FDF2418DFF16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744823567"/>
              </p:ext>
            </p:extLst>
          </p:nvPr>
        </p:nvGraphicFramePr>
        <p:xfrm>
          <a:off x="2133600" y="1752600"/>
          <a:ext cx="4953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3793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/>
              <a:t>Enrollment and Prenatal Visits of Women with a Delivery by Month of Pregnancy, October 2013-September 2015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lvl="0"/>
            <a:endParaRPr lang="en-US" sz="1800" dirty="0"/>
          </a:p>
          <a:p>
            <a:pPr lvl="0"/>
            <a:endParaRPr lang="en-US" sz="1800" dirty="0"/>
          </a:p>
          <a:p>
            <a:pPr lvl="0"/>
            <a:endParaRPr lang="en-US" sz="1800" dirty="0"/>
          </a:p>
          <a:p>
            <a:pPr lvl="0"/>
            <a:endParaRPr lang="en-US" sz="1800" dirty="0"/>
          </a:p>
          <a:p>
            <a:pPr lvl="0"/>
            <a:endParaRPr lang="en-US" sz="1800" dirty="0"/>
          </a:p>
          <a:p>
            <a:pPr lvl="0"/>
            <a:endParaRPr lang="en-US" sz="1800" dirty="0"/>
          </a:p>
          <a:p>
            <a:pPr lvl="0"/>
            <a:endParaRPr lang="en-US" sz="1800" dirty="0"/>
          </a:p>
          <a:p>
            <a:pPr lvl="0"/>
            <a:endParaRPr lang="en-US" sz="1800" dirty="0"/>
          </a:p>
          <a:p>
            <a:pPr lvl="0"/>
            <a:endParaRPr lang="en-US" sz="1800" dirty="0"/>
          </a:p>
          <a:p>
            <a:pPr lvl="0"/>
            <a:endParaRPr lang="en-US" sz="1800" dirty="0"/>
          </a:p>
          <a:p>
            <a:pPr lvl="0"/>
            <a:r>
              <a:rPr lang="en-US" sz="1800" dirty="0"/>
              <a:t>Seven months before delivery, more than half of women who received prenatal care visits were covered by FFS.</a:t>
            </a:r>
          </a:p>
          <a:p>
            <a:pPr lvl="0"/>
            <a:r>
              <a:rPr lang="en-US" sz="1800" dirty="0"/>
              <a:t>Four months before delivery, over 60% of women who received prenatal care visits were covered by MMA plans rather than FFS.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351276-899D-4574-94CF-FDF2418DFF16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593144611"/>
              </p:ext>
            </p:extLst>
          </p:nvPr>
        </p:nvGraphicFramePr>
        <p:xfrm>
          <a:off x="1828800" y="1524000"/>
          <a:ext cx="5577840" cy="301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0165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/>
              <a:t>Number of Months Between First Pregnancy-Related Service and MMA Plan Enrollment for Women with a Delivery, October 2013-September 2015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r>
              <a:rPr lang="en-US" sz="2400" dirty="0"/>
              <a:t>63% of women were already enrolled in MMA plans by the time they had their first pregnancy-related service or enrolled within 2 months of the service.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351276-899D-4574-94CF-FDF2418DFF16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832199245"/>
              </p:ext>
            </p:extLst>
          </p:nvPr>
        </p:nvGraphicFramePr>
        <p:xfrm>
          <a:off x="1905000" y="1752600"/>
          <a:ext cx="5407025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92653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Key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sz="3100" dirty="0"/>
              <a:t>70% of women with a delivery had 1st prenatal care visit later than the recommended 7 months prior to delivery</a:t>
            </a:r>
          </a:p>
          <a:p>
            <a:pPr lvl="0"/>
            <a:r>
              <a:rPr lang="en-US" sz="3100" dirty="0"/>
              <a:t>21% of women with a delivery only had prenatal care in the 3rd trimester or no prenatal care</a:t>
            </a:r>
          </a:p>
          <a:p>
            <a:pPr lvl="0"/>
            <a:r>
              <a:rPr lang="en-US" sz="3100" dirty="0"/>
              <a:t>85% of women with a delivery received prenatal visits for fewer than the recommended 7 consecutive months before delivery</a:t>
            </a:r>
          </a:p>
          <a:p>
            <a:pPr lvl="0"/>
            <a:r>
              <a:rPr lang="en-US" sz="3100" dirty="0"/>
              <a:t>Lack of prenatal care could NOT be explained by a late identification of the pregnancy by the first pregnancy-related service, late enrollment in Medicaid, or late enrollment in an MMA plan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351276-899D-4574-94CF-FDF2418DFF1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97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Florida Medicaid – Snapshot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US" sz="2800" dirty="0"/>
              <a:t>Florida Medicaid currently serves 3,916,609 enrollees.</a:t>
            </a:r>
            <a:r>
              <a:rPr lang="en-US" sz="2800" baseline="30000" dirty="0"/>
              <a:t>1</a:t>
            </a:r>
            <a:endParaRPr lang="en-US" sz="2800" dirty="0"/>
          </a:p>
          <a:p>
            <a:r>
              <a:rPr lang="en-US" sz="2800" dirty="0"/>
              <a:t>In 2015, there were an estimated total 224,273 births in Florida.</a:t>
            </a:r>
            <a:r>
              <a:rPr lang="en-US" sz="2800" baseline="30000" dirty="0"/>
              <a:t>2</a:t>
            </a:r>
          </a:p>
          <a:p>
            <a:r>
              <a:rPr lang="en-US" sz="2800" dirty="0"/>
              <a:t>In 2015, Medicaid funded 51.5% of all births in Florida.</a:t>
            </a:r>
            <a:r>
              <a:rPr lang="en-US" sz="2800" baseline="30000" dirty="0"/>
              <a:t>3</a:t>
            </a:r>
          </a:p>
          <a:p>
            <a:pPr marL="0" indent="0">
              <a:buNone/>
            </a:pPr>
            <a:endParaRPr lang="en-US" sz="2600" baseline="30000" dirty="0"/>
          </a:p>
          <a:p>
            <a:pPr marL="0" indent="0">
              <a:buNone/>
            </a:pPr>
            <a:endParaRPr lang="en-US" sz="2600" baseline="30000" dirty="0"/>
          </a:p>
          <a:p>
            <a:pPr marL="57150" indent="0">
              <a:buNone/>
            </a:pPr>
            <a:r>
              <a:rPr lang="en-US" sz="1200" baseline="30000" dirty="0"/>
              <a:t>1</a:t>
            </a:r>
            <a:r>
              <a:rPr lang="en-US" sz="1200" dirty="0"/>
              <a:t>Agency for Health Care Administration, Florida Statewide Medicaid Monthly Enrollment Report, October 2016.</a:t>
            </a:r>
          </a:p>
          <a:p>
            <a:pPr marL="57150" indent="0">
              <a:buNone/>
            </a:pPr>
            <a:r>
              <a:rPr lang="en-US" sz="1200" baseline="30000" dirty="0"/>
              <a:t>2</a:t>
            </a:r>
            <a:r>
              <a:rPr lang="en-US" sz="1200" dirty="0"/>
              <a:t> Florida Department of Health, Division of Public Health Statistics &amp; Performance Management, Births (count) by Year of Birth by County of Residence (Mother), October 2016.</a:t>
            </a:r>
          </a:p>
          <a:p>
            <a:pPr marL="57150" indent="0">
              <a:buNone/>
            </a:pPr>
            <a:r>
              <a:rPr lang="en-US" sz="1200" baseline="30000" dirty="0"/>
              <a:t>3</a:t>
            </a:r>
            <a:r>
              <a:rPr lang="en-US" sz="1200" i="1" dirty="0"/>
              <a:t> </a:t>
            </a:r>
            <a:r>
              <a:rPr lang="en-US" sz="1200" dirty="0"/>
              <a:t>Agency for Health Care Administration, Division of Medicaid, Bureau of Medicaid Data Analytics, October 2016.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351276-899D-4574-94CF-FDF2418DFF1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96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Quarterly Statewide Medicaid Managed Care Report – Autumn 2016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algn="ctr">
              <a:buNone/>
            </a:pPr>
            <a:endParaRPr lang="en-US" dirty="0"/>
          </a:p>
          <a:p>
            <a:pPr marL="457200" lvl="1" indent="0" algn="ctr">
              <a:buNone/>
            </a:pPr>
            <a:r>
              <a:rPr lang="en-US" dirty="0"/>
              <a:t>Report available online:  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http://ahca.myflorida.com/medicaid/Finance/data_analytics/BI/docs/Quarterly_SMMC_Report_Autumn_2016.pdf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351276-899D-4574-94CF-FDF2418DFF1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937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Quarterly Statewide Medicaid Managed Care Report – Autumn 2016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Focus: Prenatal Care received by a cohort of women who were pregnant during first year of the Managed Medical Assistance Program. </a:t>
            </a:r>
          </a:p>
          <a:p>
            <a:pPr lvl="0"/>
            <a:r>
              <a:rPr lang="en-US" dirty="0"/>
              <a:t>Report describes:</a:t>
            </a:r>
          </a:p>
          <a:p>
            <a:pPr lvl="1"/>
            <a:r>
              <a:rPr lang="en-US" dirty="0"/>
              <a:t>Amount &amp; timing of prenatal care received throughout pregnancy</a:t>
            </a:r>
          </a:p>
          <a:p>
            <a:pPr lvl="1"/>
            <a:r>
              <a:rPr lang="en-US" dirty="0"/>
              <a:t>Characteristics of deliveries</a:t>
            </a:r>
          </a:p>
          <a:p>
            <a:pPr lvl="1"/>
            <a:r>
              <a:rPr lang="en-US" dirty="0"/>
              <a:t>MMA plan provider networks for facilities and physicians who provide services for pregnant women</a:t>
            </a:r>
          </a:p>
          <a:p>
            <a:pPr lvl="1"/>
            <a:r>
              <a:rPr lang="en-US" dirty="0"/>
              <a:t>Percentage of each MMA plan’s reported networks that provided a service to cohort members during the review period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351276-899D-4574-94CF-FDF2418DFF16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Quarterly Statewide Medicaid Managed Care Report – Autumn 2016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Establishes a baseline for assessing the adequacy of women’s access to prenatal care in the MMA program. </a:t>
            </a:r>
          </a:p>
          <a:p>
            <a:pPr lvl="0"/>
            <a:r>
              <a:rPr lang="en-US" dirty="0"/>
              <a:t>A future report will look at birth outcomes of the cohort.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351276-899D-4574-94CF-FDF2418DFF1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945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/>
              <a:t>Enrollment Information from the Florida Medicaid Managed Information System (FMMIS) Eligibility Information (October 2013-September 2015)</a:t>
            </a:r>
          </a:p>
          <a:p>
            <a:pPr lvl="0"/>
            <a:r>
              <a:rPr lang="en-US" sz="2800" dirty="0"/>
              <a:t>MMA Encounter and Claims Information from FMMIS (October 2013-September 2015)</a:t>
            </a:r>
          </a:p>
          <a:p>
            <a:pPr lvl="0"/>
            <a:r>
              <a:rPr lang="en-US" sz="2800" dirty="0"/>
              <a:t>MMA Provider Information from the Provider Network Verification (PNV) System (August 2014-September 2015)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351276-899D-4574-94CF-FDF2418DFF1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384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Cohort Specifications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2400" dirty="0"/>
              <a:t>Pregnant women between the ages of 10 and 60 with a pregnancy or delivery-related service </a:t>
            </a:r>
          </a:p>
          <a:p>
            <a:pPr lvl="0"/>
            <a:r>
              <a:rPr lang="en-US" sz="2400" dirty="0"/>
              <a:t>Enrolled in an MMA plan at any time between August 1, 2014 and July 31, 2015 and pregnant at some point during that period </a:t>
            </a:r>
          </a:p>
          <a:p>
            <a:pPr lvl="0"/>
            <a:r>
              <a:rPr lang="en-US" sz="2400" dirty="0"/>
              <a:t>Pregnancy cohort = 169,375 women (14.4% of all women aged 10-60 enrolled in MMA plans during the time period)</a:t>
            </a:r>
          </a:p>
          <a:p>
            <a:pPr lvl="0"/>
            <a:r>
              <a:rPr lang="en-US" sz="2400" dirty="0"/>
              <a:t>Study population = 113,224 members of the cohort who had a delivery by end of September 2015 (67% of the cohort)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351276-899D-4574-94CF-FDF2418DFF1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777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sz="3000" dirty="0"/>
              <a:t>Pregnancy-related services examined for 10 months prior to month of delivery</a:t>
            </a:r>
          </a:p>
          <a:p>
            <a:pPr lvl="0"/>
            <a:r>
              <a:rPr lang="en-US" sz="3000" dirty="0"/>
              <a:t>Pregnancy-related services: practitioner visits (e.g., obstetricians or certified nurse midwives), birth center and lab services, and deliveries</a:t>
            </a:r>
          </a:p>
          <a:p>
            <a:pPr lvl="0"/>
            <a:r>
              <a:rPr lang="en-US" sz="3000" dirty="0"/>
              <a:t>Gestational age not available in the data – first month of pregnancy estimated to be nine months prior to delivery month</a:t>
            </a:r>
          </a:p>
          <a:p>
            <a:pPr lvl="0"/>
            <a:r>
              <a:rPr lang="en-US" sz="3000" dirty="0"/>
              <a:t>Prenatal care assessed by determining whether prenatal visits occurred in the delivery month and each of the 9 months before delivery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351276-899D-4574-94CF-FDF2418DFF1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679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Cohort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en-US" sz="3800" dirty="0"/>
              <a:t>Majority between the ages of 19 and 32.  </a:t>
            </a:r>
          </a:p>
          <a:p>
            <a:pPr lvl="0"/>
            <a:r>
              <a:rPr lang="en-US" sz="3800" dirty="0"/>
              <a:t>Average age = 25.5 years</a:t>
            </a:r>
          </a:p>
          <a:p>
            <a:pPr lvl="0"/>
            <a:r>
              <a:rPr lang="en-US" sz="3800" dirty="0"/>
              <a:t>Race/ethnicity of cohort (169,375 women):</a:t>
            </a:r>
          </a:p>
          <a:p>
            <a:pPr lvl="1"/>
            <a:r>
              <a:rPr lang="en-US" dirty="0"/>
              <a:t>36.1% of women identified as White</a:t>
            </a:r>
          </a:p>
          <a:p>
            <a:pPr lvl="1"/>
            <a:r>
              <a:rPr lang="en-US" dirty="0"/>
              <a:t>31.4% of women identified as Black</a:t>
            </a:r>
          </a:p>
          <a:p>
            <a:pPr lvl="1"/>
            <a:r>
              <a:rPr lang="en-US" dirty="0"/>
              <a:t>26.3% of women identified as Hispanic</a:t>
            </a:r>
          </a:p>
          <a:p>
            <a:pPr lvl="0"/>
            <a:r>
              <a:rPr lang="en-US" sz="3800" dirty="0"/>
              <a:t>Study population (113,224 women)</a:t>
            </a:r>
          </a:p>
          <a:p>
            <a:pPr lvl="1"/>
            <a:r>
              <a:rPr lang="en-US" dirty="0"/>
              <a:t>For women who delivered within the first 9 months of cohort period, a portion of the pregnancy was covered by Medicaid prior to SMMC implementation</a:t>
            </a:r>
          </a:p>
          <a:p>
            <a:pPr lvl="1"/>
            <a:r>
              <a:rPr lang="en-US" dirty="0"/>
              <a:t>Over half of the women – not enrolled in Medicaid 9 months prior to delivery</a:t>
            </a:r>
          </a:p>
          <a:p>
            <a:pPr lvl="1"/>
            <a:r>
              <a:rPr lang="en-US" dirty="0"/>
              <a:t>87% of the women – enrolled in Medicaid by 6 months prior to delivery</a:t>
            </a:r>
          </a:p>
          <a:p>
            <a:pPr lvl="1"/>
            <a:r>
              <a:rPr lang="en-US" dirty="0"/>
              <a:t>74% of women – enrolled in MMA plans for 4 or more months of their pregnancy.  29% were enrolled in MMA plans for 7 months or more.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351276-899D-4574-94CF-FDF2418DFF1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149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Women with a Delivery who Had a Prenatal Visit by Month of Pregnancy, October 2013-September 2015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0"/>
            <a:endParaRPr lang="en-US" sz="2200" dirty="0"/>
          </a:p>
          <a:p>
            <a:pPr lvl="0"/>
            <a:r>
              <a:rPr lang="en-US" sz="2000" dirty="0"/>
              <a:t>94% of women had at least one prenatal care visit during pregnancy</a:t>
            </a:r>
          </a:p>
          <a:p>
            <a:pPr lvl="0"/>
            <a:r>
              <a:rPr lang="en-US" sz="2000" dirty="0"/>
              <a:t>&lt; 29% had a prenatal visit each month 7 or more months before delivery</a:t>
            </a:r>
          </a:p>
          <a:p>
            <a:pPr lvl="0"/>
            <a:r>
              <a:rPr lang="en-US" sz="2000" dirty="0"/>
              <a:t>48-66% had prenatal visits each month 4-6 months before delivery</a:t>
            </a:r>
          </a:p>
          <a:p>
            <a:pPr lvl="0"/>
            <a:r>
              <a:rPr lang="en-US" sz="2000" dirty="0"/>
              <a:t>70-85% had prenatal visits each month during the delivery month and 3 months prior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351276-899D-4574-94CF-FDF2418DFF16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442418911"/>
              </p:ext>
            </p:extLst>
          </p:nvPr>
        </p:nvGraphicFramePr>
        <p:xfrm>
          <a:off x="2514600" y="1676400"/>
          <a:ext cx="36576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117537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8&quot;/&gt;&lt;/object&gt;&lt;object type=&quot;3&quot; unique_id=&quot;10004&quot;&gt;&lt;property id=&quot;20148&quot; value=&quot;5&quot;/&gt;&lt;property id=&quot;20300&quot; value=&quot;Slide 3&quot;/&gt;&lt;property id=&quot;20307&quot; value=&quot;259&quot;/&gt;&lt;/object&gt;&lt;object type=&quot;3&quot; unique_id=&quot;10117&quot;&gt;&lt;property id=&quot;20148&quot; value=&quot;5&quot;/&gt;&lt;property id=&quot;20300&quot; value=&quot;Slide 2&quot;/&gt;&lt;property id=&quot;20307&quot; value=&quot;260&quot;/&gt;&lt;/object&gt;&lt;/object&gt;&lt;object type=&quot;8&quot; unique_id=&quot;1000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>
    <_dlc_DocId xmlns="22801b3f-98ec-4c80-8ed0-0bc69cbff3c4">AHCA2014-1093-29</_dlc_DocId>
    <_dlc_DocIdUrl xmlns="22801b3f-98ec-4c80-8ed0-0bc69cbff3c4">
      <Url>http://ahcaportal/multimediadesign/_layouts/DocIdRedir.aspx?ID=AHCA2014-1093-29</Url>
      <Description>AHCA2014-1093-29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C43C22526A884A930D009893BDB524" ma:contentTypeVersion="9" ma:contentTypeDescription="Create a new document." ma:contentTypeScope="" ma:versionID="80ec34208d135d2e921f50a2e9313610">
  <xsd:schema xmlns:xsd="http://www.w3.org/2001/XMLSchema" xmlns:xs="http://www.w3.org/2001/XMLSchema" xmlns:p="http://schemas.microsoft.com/office/2006/metadata/properties" xmlns:ns2="22801b3f-98ec-4c80-8ed0-0bc69cbff3c4" targetNamespace="http://schemas.microsoft.com/office/2006/metadata/properties" ma:root="true" ma:fieldsID="00f96bc938df9a6d73bc5dc8dc847515" ns2:_="">
    <xsd:import namespace="22801b3f-98ec-4c80-8ed0-0bc69cbff3c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801b3f-98ec-4c80-8ed0-0bc69cbff3c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Nintex conditional workflow start</Name>
    <Synchronization>Synchronous</Synchronization>
    <Type>10001</Type>
    <SequenceNumber>50000</SequenceNumber>
    <Assembly>Nintex.Workflow, Version=1.0.0.0, Culture=neutral, PublicKeyToken=913f6bae0ca5ae12</Assembly>
    <Class>Nintex.Workflow.ConditionalWorkflowStartReceiver</Class>
    <Data>8/3/2012 5:32:20 PM</Data>
    <Filter/>
  </Receiver>
  <Receiver>
    <Name>Nintex conditional workflow start</Name>
    <Synchronization>Synchronous</Synchronization>
    <Type>10002</Type>
    <SequenceNumber>50000</SequenceNumber>
    <Assembly>Nintex.Workflow, Version=1.0.0.0, Culture=neutral, PublicKeyToken=913f6bae0ca5ae12</Assembly>
    <Class>Nintex.Workflow.ConditionalWorkflowStartReceiver</Class>
    <Data>8/3/2012 5:32:20 PM</Data>
    <Filter/>
  </Receiver>
  <Receiver>
    <Name>Nintex conditional workflow start</Name>
    <Synchronization>Synchronous</Synchronization>
    <Type>2</Type>
    <SequenceNumber>50000</SequenceNumber>
    <Assembly>Nintex.Workflow, Version=1.0.0.0, Culture=neutral, PublicKeyToken=913f6bae0ca5ae12</Assembly>
    <Class>Nintex.Workflow.ConditionalWorkflowStartReceiver</Class>
    <Data>8/3/2012 5:32:20 PM</Data>
    <Filter/>
  </Receiver>
</spe:Receivers>
</file>

<file path=customXml/itemProps1.xml><?xml version="1.0" encoding="utf-8"?>
<ds:datastoreItem xmlns:ds="http://schemas.openxmlformats.org/officeDocument/2006/customXml" ds:itemID="{9C0D2E56-544A-4C51-82C6-1C98798EF817}">
  <ds:schemaRefs>
    <ds:schemaRef ds:uri="http://www.w3.org/XML/1998/namespace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22801b3f-98ec-4c80-8ed0-0bc69cbff3c4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C0A9719-1B46-442F-9D8E-3405AAB7F6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9EAFC8-24F9-4EC2-AC1A-5054C3F8CF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801b3f-98ec-4c80-8ed0-0bc69cbff3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57E00147-E810-4FFE-B8BF-C6720D43FDBE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</TotalTime>
  <Words>1524</Words>
  <Application>Microsoft Office PowerPoint</Application>
  <PresentationFormat>On-screen Show (4:3)</PresentationFormat>
  <Paragraphs>215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Arial Rounded MT Bold</vt:lpstr>
      <vt:lpstr>Calibri</vt:lpstr>
      <vt:lpstr>Minion Pro</vt:lpstr>
      <vt:lpstr>Myriad Pro</vt:lpstr>
      <vt:lpstr>Office Theme</vt:lpstr>
      <vt:lpstr>Statewide Medicaid Managed Care Prenatal Report</vt:lpstr>
      <vt:lpstr>Florida Medicaid – Snapshot</vt:lpstr>
      <vt:lpstr>Quarterly Statewide Medicaid Managed Care Report – Autumn 2016</vt:lpstr>
      <vt:lpstr>Quarterly Statewide Medicaid Managed Care Report – Autumn 2016</vt:lpstr>
      <vt:lpstr>Data Sources</vt:lpstr>
      <vt:lpstr>Cohort Specifications</vt:lpstr>
      <vt:lpstr>Analysis Parameters</vt:lpstr>
      <vt:lpstr>Cohort Characteristics</vt:lpstr>
      <vt:lpstr>Women with a Delivery who Had a Prenatal Visit by Month of Pregnancy, October 2013-September 2015</vt:lpstr>
      <vt:lpstr>Earliest Month during Pregnancy with a Prenatal Visit, October 2013-September 2015</vt:lpstr>
      <vt:lpstr>Number of Months between First Pregnancy-Related Service and First Prenatal Visit, October 2013-September 2015</vt:lpstr>
      <vt:lpstr>Continuity of Prenatal Care</vt:lpstr>
      <vt:lpstr>Number of Consecutive Months with at Least One Prenatal Visit in the Seven Months Prior to Delivery, October 2013-September 2015</vt:lpstr>
      <vt:lpstr>Enrollment in each Month of Pregnancy of Women with a Delivery and No Prenatal Care Visits, October 2013-September 2015</vt:lpstr>
      <vt:lpstr>Month of First Pregnancy-Related Service for Women with a Delivery, October 2013-September 2015</vt:lpstr>
      <vt:lpstr>Earliest Month of MMA Plan Enrollment during Pregnancy for Women with a Delivery, October 2013-September 2015</vt:lpstr>
      <vt:lpstr>Enrollment and Prenatal Visits of Women with a Delivery by Month of Pregnancy, October 2013-September 2015</vt:lpstr>
      <vt:lpstr>Number of Months Between First Pregnancy-Related Service and MMA Plan Enrollment for Women with a Delivery, October 2013-September 2015</vt:lpstr>
      <vt:lpstr>Key Findings</vt:lpstr>
      <vt:lpstr>Quarterly Statewide Medicaid Managed Care Report – Autumn 2016</vt:lpstr>
    </vt:vector>
  </TitlesOfParts>
  <Company>Agency for Health Care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AHCA Communications</dc:creator>
  <cp:lastModifiedBy>Mary Wiley</cp:lastModifiedBy>
  <cp:revision>63</cp:revision>
  <cp:lastPrinted>2014-06-04T20:01:16Z</cp:lastPrinted>
  <dcterms:created xsi:type="dcterms:W3CDTF">2010-03-11T20:28:31Z</dcterms:created>
  <dcterms:modified xsi:type="dcterms:W3CDTF">2016-10-28T15:16:24Z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0x010100B4C43C22526A884A930D009893BDB524</vt:lpwstr>
  </property>
  <property fmtid="{D5CDD505-2E9C-101B-9397-08002B2CF9AE}" pid="3" name="_dlc_DocIdItemGuid">
    <vt:lpwstr>e936693d-8d9c-4f05-8a3e-4ef106471b0c</vt:lpwstr>
  </property>
</Properties>
</file>